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media/image98.jpg" ContentType="image/pn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78"/>
  </p:notesMasterIdLst>
  <p:sldIdLst>
    <p:sldId id="257" r:id="rId3"/>
    <p:sldId id="258" r:id="rId4"/>
    <p:sldId id="259" r:id="rId5"/>
    <p:sldId id="260" r:id="rId6"/>
    <p:sldId id="261" r:id="rId7"/>
    <p:sldId id="262" r:id="rId8"/>
    <p:sldId id="263" r:id="rId9"/>
    <p:sldId id="269" r:id="rId10"/>
    <p:sldId id="265" r:id="rId11"/>
    <p:sldId id="266" r:id="rId12"/>
    <p:sldId id="270" r:id="rId13"/>
    <p:sldId id="264" r:id="rId14"/>
    <p:sldId id="271" r:id="rId15"/>
    <p:sldId id="272" r:id="rId16"/>
    <p:sldId id="306" r:id="rId17"/>
    <p:sldId id="274" r:id="rId18"/>
    <p:sldId id="275" r:id="rId19"/>
    <p:sldId id="276" r:id="rId20"/>
    <p:sldId id="277" r:id="rId21"/>
    <p:sldId id="278" r:id="rId22"/>
    <p:sldId id="307" r:id="rId23"/>
    <p:sldId id="308" r:id="rId24"/>
    <p:sldId id="310" r:id="rId25"/>
    <p:sldId id="311" r:id="rId26"/>
    <p:sldId id="312" r:id="rId27"/>
    <p:sldId id="313" r:id="rId28"/>
    <p:sldId id="314" r:id="rId29"/>
    <p:sldId id="315" r:id="rId30"/>
    <p:sldId id="316" r:id="rId31"/>
    <p:sldId id="317" r:id="rId32"/>
    <p:sldId id="318" r:id="rId33"/>
    <p:sldId id="319" r:id="rId34"/>
    <p:sldId id="320" r:id="rId35"/>
    <p:sldId id="280" r:id="rId36"/>
    <p:sldId id="324" r:id="rId37"/>
    <p:sldId id="325" r:id="rId38"/>
    <p:sldId id="326" r:id="rId39"/>
    <p:sldId id="281" r:id="rId40"/>
    <p:sldId id="327" r:id="rId41"/>
    <p:sldId id="335" r:id="rId42"/>
    <p:sldId id="336" r:id="rId43"/>
    <p:sldId id="282" r:id="rId44"/>
    <p:sldId id="283" r:id="rId45"/>
    <p:sldId id="328" r:id="rId46"/>
    <p:sldId id="329" r:id="rId47"/>
    <p:sldId id="330" r:id="rId48"/>
    <p:sldId id="331" r:id="rId49"/>
    <p:sldId id="332" r:id="rId50"/>
    <p:sldId id="284" r:id="rId51"/>
    <p:sldId id="321" r:id="rId52"/>
    <p:sldId id="285" r:id="rId53"/>
    <p:sldId id="286" r:id="rId54"/>
    <p:sldId id="287" r:id="rId55"/>
    <p:sldId id="288" r:id="rId56"/>
    <p:sldId id="289" r:id="rId57"/>
    <p:sldId id="323" r:id="rId58"/>
    <p:sldId id="322" r:id="rId59"/>
    <p:sldId id="294" r:id="rId60"/>
    <p:sldId id="296" r:id="rId61"/>
    <p:sldId id="298" r:id="rId62"/>
    <p:sldId id="297" r:id="rId63"/>
    <p:sldId id="299" r:id="rId64"/>
    <p:sldId id="300" r:id="rId65"/>
    <p:sldId id="302" r:id="rId66"/>
    <p:sldId id="337" r:id="rId67"/>
    <p:sldId id="338" r:id="rId68"/>
    <p:sldId id="339" r:id="rId69"/>
    <p:sldId id="309" r:id="rId70"/>
    <p:sldId id="340" r:id="rId71"/>
    <p:sldId id="341" r:id="rId72"/>
    <p:sldId id="342" r:id="rId73"/>
    <p:sldId id="343" r:id="rId74"/>
    <p:sldId id="279" r:id="rId75"/>
    <p:sldId id="303" r:id="rId76"/>
    <p:sldId id="304" r:id="rId7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8" autoAdjust="0"/>
    <p:restoredTop sz="91453" autoAdjust="0"/>
  </p:normalViewPr>
  <p:slideViewPr>
    <p:cSldViewPr>
      <p:cViewPr varScale="1">
        <p:scale>
          <a:sx n="131" d="100"/>
          <a:sy n="131" d="100"/>
        </p:scale>
        <p:origin x="1584" y="176"/>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g Liu" userId="30791490-d0f6-4e95-a6da-bd0c995dec34" providerId="ADAL" clId="{3D788422-069A-F645-A58B-112AEB4E1D23}"/>
    <pc:docChg chg="custSel modSld">
      <pc:chgData name="Kang Liu" userId="30791490-d0f6-4e95-a6da-bd0c995dec34" providerId="ADAL" clId="{3D788422-069A-F645-A58B-112AEB4E1D23}" dt="2023-11-19T14:04:01.461" v="52" actId="207"/>
      <pc:docMkLst>
        <pc:docMk/>
      </pc:docMkLst>
      <pc:sldChg chg="modSp mod">
        <pc:chgData name="Kang Liu" userId="30791490-d0f6-4e95-a6da-bd0c995dec34" providerId="ADAL" clId="{3D788422-069A-F645-A58B-112AEB4E1D23}" dt="2023-11-19T14:00:15.044" v="27" actId="20577"/>
        <pc:sldMkLst>
          <pc:docMk/>
          <pc:sldMk cId="0" sldId="264"/>
        </pc:sldMkLst>
        <pc:spChg chg="mod">
          <ac:chgData name="Kang Liu" userId="30791490-d0f6-4e95-a6da-bd0c995dec34" providerId="ADAL" clId="{3D788422-069A-F645-A58B-112AEB4E1D23}" dt="2023-11-19T14:00:15.044" v="27" actId="20577"/>
          <ac:spMkLst>
            <pc:docMk/>
            <pc:sldMk cId="0" sldId="264"/>
            <ac:spMk id="1048615" creationId="{00000000-0000-0000-0000-000000000000}"/>
          </ac:spMkLst>
        </pc:spChg>
      </pc:sldChg>
      <pc:sldChg chg="modSp mod">
        <pc:chgData name="Kang Liu" userId="30791490-d0f6-4e95-a6da-bd0c995dec34" providerId="ADAL" clId="{3D788422-069A-F645-A58B-112AEB4E1D23}" dt="2023-11-19T13:56:00.505" v="1" actId="14100"/>
        <pc:sldMkLst>
          <pc:docMk/>
          <pc:sldMk cId="0" sldId="265"/>
        </pc:sldMkLst>
        <pc:spChg chg="mod">
          <ac:chgData name="Kang Liu" userId="30791490-d0f6-4e95-a6da-bd0c995dec34" providerId="ADAL" clId="{3D788422-069A-F645-A58B-112AEB4E1D23}" dt="2023-11-19T13:56:00.505" v="1" actId="14100"/>
          <ac:spMkLst>
            <pc:docMk/>
            <pc:sldMk cId="0" sldId="265"/>
            <ac:spMk id="1048619" creationId="{00000000-0000-0000-0000-000000000000}"/>
          </ac:spMkLst>
        </pc:spChg>
      </pc:sldChg>
      <pc:sldChg chg="addSp modSp mod">
        <pc:chgData name="Kang Liu" userId="30791490-d0f6-4e95-a6da-bd0c995dec34" providerId="ADAL" clId="{3D788422-069A-F645-A58B-112AEB4E1D23}" dt="2023-11-19T14:02:39.716" v="50" actId="1076"/>
        <pc:sldMkLst>
          <pc:docMk/>
          <pc:sldMk cId="0" sldId="271"/>
        </pc:sldMkLst>
        <pc:spChg chg="add mod">
          <ac:chgData name="Kang Liu" userId="30791490-d0f6-4e95-a6da-bd0c995dec34" providerId="ADAL" clId="{3D788422-069A-F645-A58B-112AEB4E1D23}" dt="2023-11-19T14:02:39.716" v="50" actId="1076"/>
          <ac:spMkLst>
            <pc:docMk/>
            <pc:sldMk cId="0" sldId="271"/>
            <ac:spMk id="2" creationId="{D57C5157-9085-C6B2-286E-BDF11327DADF}"/>
          </ac:spMkLst>
        </pc:spChg>
        <pc:spChg chg="mod">
          <ac:chgData name="Kang Liu" userId="30791490-d0f6-4e95-a6da-bd0c995dec34" providerId="ADAL" clId="{3D788422-069A-F645-A58B-112AEB4E1D23}" dt="2023-11-19T14:01:41.591" v="28" actId="207"/>
          <ac:spMkLst>
            <pc:docMk/>
            <pc:sldMk cId="0" sldId="271"/>
            <ac:spMk id="1048632" creationId="{00000000-0000-0000-0000-000000000000}"/>
          </ac:spMkLst>
        </pc:spChg>
      </pc:sldChg>
      <pc:sldChg chg="modSp mod">
        <pc:chgData name="Kang Liu" userId="30791490-d0f6-4e95-a6da-bd0c995dec34" providerId="ADAL" clId="{3D788422-069A-F645-A58B-112AEB4E1D23}" dt="2023-11-19T14:04:01.461" v="52" actId="207"/>
        <pc:sldMkLst>
          <pc:docMk/>
          <pc:sldMk cId="0" sldId="274"/>
        </pc:sldMkLst>
        <pc:spChg chg="mod">
          <ac:chgData name="Kang Liu" userId="30791490-d0f6-4e95-a6da-bd0c995dec34" providerId="ADAL" clId="{3D788422-069A-F645-A58B-112AEB4E1D23}" dt="2023-11-19T14:04:01.461" v="52" actId="207"/>
          <ac:spMkLst>
            <pc:docMk/>
            <pc:sldMk cId="0" sldId="274"/>
            <ac:spMk id="1048638" creationId="{00000000-0000-0000-0000-000000000000}"/>
          </ac:spMkLst>
        </pc:spChg>
      </pc:sldChg>
    </pc:docChg>
  </pc:docChgLst>
  <pc:docChgLst>
    <pc:chgData name="Kang Liu" userId="30791490-d0f6-4e95-a6da-bd0c995dec34" providerId="ADAL" clId="{E75179ED-9FBC-4BA5-BDA6-4D5F68650403}"/>
    <pc:docChg chg="modSld">
      <pc:chgData name="Kang Liu" userId="30791490-d0f6-4e95-a6da-bd0c995dec34" providerId="ADAL" clId="{E75179ED-9FBC-4BA5-BDA6-4D5F68650403}" dt="2023-03-14T07:28:45.252" v="205" actId="1076"/>
      <pc:docMkLst>
        <pc:docMk/>
      </pc:docMkLst>
      <pc:sldChg chg="addSp modSp">
        <pc:chgData name="Kang Liu" userId="30791490-d0f6-4e95-a6da-bd0c995dec34" providerId="ADAL" clId="{E75179ED-9FBC-4BA5-BDA6-4D5F68650403}" dt="2023-03-14T07:28:45.252" v="205" actId="1076"/>
        <pc:sldMkLst>
          <pc:docMk/>
          <pc:sldMk cId="0" sldId="281"/>
        </pc:sldMkLst>
        <pc:spChg chg="add mod">
          <ac:chgData name="Kang Liu" userId="30791490-d0f6-4e95-a6da-bd0c995dec34" providerId="ADAL" clId="{E75179ED-9FBC-4BA5-BDA6-4D5F68650403}" dt="2023-03-14T07:26:21.491" v="74" actId="14100"/>
          <ac:spMkLst>
            <pc:docMk/>
            <pc:sldMk cId="0" sldId="281"/>
            <ac:spMk id="3" creationId="{1FD32784-CAF1-4F94-817B-79693BFA2F07}"/>
          </ac:spMkLst>
        </pc:spChg>
        <pc:spChg chg="add mod">
          <ac:chgData name="Kang Liu" userId="30791490-d0f6-4e95-a6da-bd0c995dec34" providerId="ADAL" clId="{E75179ED-9FBC-4BA5-BDA6-4D5F68650403}" dt="2023-03-14T07:27:28.490" v="157" actId="1076"/>
          <ac:spMkLst>
            <pc:docMk/>
            <pc:sldMk cId="0" sldId="281"/>
            <ac:spMk id="9" creationId="{C8BD6BC8-7724-4C1E-8BEA-4CD51229D447}"/>
          </ac:spMkLst>
        </pc:spChg>
        <pc:spChg chg="mod">
          <ac:chgData name="Kang Liu" userId="30791490-d0f6-4e95-a6da-bd0c995dec34" providerId="ADAL" clId="{E75179ED-9FBC-4BA5-BDA6-4D5F68650403}" dt="2023-03-14T07:27:48.230" v="164" actId="20577"/>
          <ac:spMkLst>
            <pc:docMk/>
            <pc:sldMk cId="0" sldId="281"/>
            <ac:spMk id="1048655" creationId="{00000000-0000-0000-0000-000000000000}"/>
          </ac:spMkLst>
        </pc:spChg>
        <pc:picChg chg="add mod">
          <ac:chgData name="Kang Liu" userId="30791490-d0f6-4e95-a6da-bd0c995dec34" providerId="ADAL" clId="{E75179ED-9FBC-4BA5-BDA6-4D5F68650403}" dt="2023-03-14T07:26:31.444" v="76" actId="1076"/>
          <ac:picMkLst>
            <pc:docMk/>
            <pc:sldMk cId="0" sldId="281"/>
            <ac:picMk id="2" creationId="{88A8D2E0-73AE-47F6-88E9-B79AEB26057E}"/>
          </ac:picMkLst>
        </pc:picChg>
        <pc:picChg chg="add mod">
          <ac:chgData name="Kang Liu" userId="30791490-d0f6-4e95-a6da-bd0c995dec34" providerId="ADAL" clId="{E75179ED-9FBC-4BA5-BDA6-4D5F68650403}" dt="2023-03-14T07:27:31.722" v="158" actId="1076"/>
          <ac:picMkLst>
            <pc:docMk/>
            <pc:sldMk cId="0" sldId="281"/>
            <ac:picMk id="4" creationId="{2CA8D146-62CB-465C-BD2C-F3FEDAEB8192}"/>
          </ac:picMkLst>
        </pc:picChg>
        <pc:picChg chg="add mod">
          <ac:chgData name="Kang Liu" userId="30791490-d0f6-4e95-a6da-bd0c995dec34" providerId="ADAL" clId="{E75179ED-9FBC-4BA5-BDA6-4D5F68650403}" dt="2023-03-14T07:28:45.252" v="205" actId="1076"/>
          <ac:picMkLst>
            <pc:docMk/>
            <pc:sldMk cId="0" sldId="281"/>
            <ac:picMk id="5" creationId="{39926FF0-9361-4D46-A7A6-511364A0FAF2}"/>
          </ac:picMkLst>
        </pc:picChg>
        <pc:picChg chg="mod">
          <ac:chgData name="Kang Liu" userId="30791490-d0f6-4e95-a6da-bd0c995dec34" providerId="ADAL" clId="{E75179ED-9FBC-4BA5-BDA6-4D5F68650403}" dt="2023-03-14T07:27:35.618" v="159" actId="1076"/>
          <ac:picMkLst>
            <pc:docMk/>
            <pc:sldMk cId="0" sldId="281"/>
            <ac:picMk id="2097184" creationId="{00000000-0000-0000-0000-000000000000}"/>
          </ac:picMkLst>
        </pc:picChg>
        <pc:picChg chg="mod">
          <ac:chgData name="Kang Liu" userId="30791490-d0f6-4e95-a6da-bd0c995dec34" providerId="ADAL" clId="{E75179ED-9FBC-4BA5-BDA6-4D5F68650403}" dt="2023-03-14T07:27:53.735" v="165" actId="1076"/>
          <ac:picMkLst>
            <pc:docMk/>
            <pc:sldMk cId="0" sldId="281"/>
            <ac:picMk id="2097185"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dirty="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dirty="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dirty="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93" y="1018040"/>
          <a:ext cx="1678855" cy="146753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定义网络</a:t>
          </a:r>
          <a:endParaRPr lang="zh-TW" altLang="en-US" sz="2800" kern="1200" dirty="0"/>
        </a:p>
      </dsp:txBody>
      <dsp:txXfrm>
        <a:off x="842607" y="1238170"/>
        <a:ext cx="818442" cy="1027271"/>
      </dsp:txXfrm>
    </dsp:sp>
    <dsp:sp modelId="{26507422-5EB3-4794-954B-10F5496864B4}">
      <dsp:nvSpPr>
        <dsp:cNvPr id="0" name=""/>
        <dsp:cNvSpPr/>
      </dsp:nvSpPr>
      <dsp:spPr>
        <a:xfrm>
          <a:off x="3179" y="1332092"/>
          <a:ext cx="839427" cy="839427"/>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10" y="1455023"/>
        <a:ext cx="593565" cy="593565"/>
      </dsp:txXfrm>
    </dsp:sp>
    <dsp:sp modelId="{63BF4F9E-DFD3-4F32-BB83-EDA34B3186AB}">
      <dsp:nvSpPr>
        <dsp:cNvPr id="0" name=""/>
        <dsp:cNvSpPr/>
      </dsp:nvSpPr>
      <dsp:spPr>
        <a:xfrm>
          <a:off x="2626391" y="1018040"/>
          <a:ext cx="1678855" cy="1467531"/>
        </a:xfrm>
        <a:prstGeom prst="rightArrow">
          <a:avLst>
            <a:gd name="adj1" fmla="val 70000"/>
            <a:gd name="adj2" fmla="val 50000"/>
          </a:avLst>
        </a:prstGeom>
        <a:solidFill>
          <a:schemeClr val="accent4">
            <a:tint val="40000"/>
            <a:alpha val="90000"/>
            <a:hueOff val="420343"/>
            <a:satOff val="-6182"/>
            <a:lumOff val="-677"/>
            <a:alphaOff val="0"/>
          </a:schemeClr>
        </a:solidFill>
        <a:ln w="9525" cap="flat" cmpd="sng" algn="ctr">
          <a:solidFill>
            <a:schemeClr val="accent4">
              <a:tint val="40000"/>
              <a:alpha val="90000"/>
              <a:hueOff val="420343"/>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3"/>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损失函数</a:t>
          </a:r>
          <a:endParaRPr lang="zh-TW" altLang="en-US" sz="2800" kern="1200" dirty="0"/>
        </a:p>
      </dsp:txBody>
      <dsp:txXfrm>
        <a:off x="3046105" y="1238170"/>
        <a:ext cx="818442" cy="1027271"/>
      </dsp:txXfrm>
    </dsp:sp>
    <dsp:sp modelId="{BD20842E-DDAC-4D2A-81A6-5E7B3DC6A9BA}">
      <dsp:nvSpPr>
        <dsp:cNvPr id="0" name=""/>
        <dsp:cNvSpPr/>
      </dsp:nvSpPr>
      <dsp:spPr>
        <a:xfrm>
          <a:off x="2206677" y="1332092"/>
          <a:ext cx="839427" cy="839427"/>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608" y="1455023"/>
        <a:ext cx="593565" cy="593565"/>
      </dsp:txXfrm>
    </dsp:sp>
    <dsp:sp modelId="{25708548-ACE5-456A-9BB2-8335CF56201B}">
      <dsp:nvSpPr>
        <dsp:cNvPr id="0" name=""/>
        <dsp:cNvSpPr/>
      </dsp:nvSpPr>
      <dsp:spPr>
        <a:xfrm>
          <a:off x="4829889" y="1018040"/>
          <a:ext cx="1678855" cy="1467531"/>
        </a:xfrm>
        <a:prstGeom prst="rightArrow">
          <a:avLst>
            <a:gd name="adj1" fmla="val 70000"/>
            <a:gd name="adj2" fmla="val 50000"/>
          </a:avLst>
        </a:prstGeom>
        <a:solidFill>
          <a:schemeClr val="accent4">
            <a:tint val="40000"/>
            <a:alpha val="90000"/>
            <a:hueOff val="840687"/>
            <a:satOff val="-12365"/>
            <a:lumOff val="-1354"/>
            <a:alphaOff val="0"/>
          </a:schemeClr>
        </a:solidFill>
        <a:ln w="9525" cap="flat" cmpd="sng" algn="ctr">
          <a:solidFill>
            <a:schemeClr val="accent4">
              <a:tint val="40000"/>
              <a:alpha val="90000"/>
              <a:hueOff val="840687"/>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7"/>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优化</a:t>
          </a:r>
          <a:endParaRPr lang="zh-TW" altLang="en-US" sz="2800" kern="1200" dirty="0"/>
        </a:p>
      </dsp:txBody>
      <dsp:txXfrm>
        <a:off x="5249603" y="1238170"/>
        <a:ext cx="818442" cy="1027271"/>
      </dsp:txXfrm>
    </dsp:sp>
    <dsp:sp modelId="{51AD05C7-9BB6-4F43-AAA2-1D0412419A6C}">
      <dsp:nvSpPr>
        <dsp:cNvPr id="0" name=""/>
        <dsp:cNvSpPr/>
      </dsp:nvSpPr>
      <dsp:spPr>
        <a:xfrm>
          <a:off x="4410175" y="1332092"/>
          <a:ext cx="839427" cy="839427"/>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3106" y="1455023"/>
        <a:ext cx="593565" cy="59356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1-05-22T15:03:08.056"/>
    </inkml:context>
    <inkml:brush xml:id="br0">
      <inkml:brushProperty name="width" value="0.05292" units="cm"/>
      <inkml:brushProperty name="height" value="0.05292" units="cm"/>
      <inkml:brushProperty name="color" value="#FF0000"/>
    </inkml:brush>
  </inkml:definitions>
  <inkml:trace contextRef="#ctx0" brushRef="#br0">27454 2085 403 0,'0'0'36'3,"0"-10"-36"-3,0 3 0 0,0-7 0 0,0 0 121 1,-4 7 18 3,0-4 3-4,4 8 1 10,0-1-83-10,0-6-16 136,0 10-3-136,0 0-1 0,4-4-25 0,-4 1-6 0,-4 3-1 0,4-11 0 1,0 11 0-1,0 0 0 0,0 0 0 0,0 0 0 0,0 0-19 0,0 0-4 0,0 0-1 0,0 0 0 0</inkml:trace>
  <inkml:trace contextRef="#ctx0" brushRef="#br0">27351 1886 633 0,'0'0'56'2,"-11"-10"-44"-2,7 3-12 0,-4-4 0 7,8 11 116-7,0 0 20 8,-8-7 5-8,8 7 1 7,0 0-71-7,0 0-15 11,-4-7-2-10,4 7-1 2,0 0-20-3,0 0-4 7,-4-7-1-7,4 7 0 9,0 0-11-9,0 0-2 7,0 0-1-7,0 0 0 8,0 0-5-8,0 0-1 5,0 0 0-5,0 0 0 11,0 0-8-10,0 0 0 3,0 0 0-4,0 0 0 12,0 0 0-12,0 0 0 3,0 0 0-3,0 0 0 8,0 0 0-8,0 0 0 8,0 0 0-8,0 0 0 19,0 0-20-18,0 0-10-1,0 0-2 0</inkml:trace>
  <inkml:trace contextRef="#ctx0" brushRef="#br0">27002 1987 1130 0,'0'0'50'1,"0"0"10"-1,0 0-48 0,0-7-12 0,4 0 0 0,-4 7 0 5,7-7 65-4,-3 0 11 10,4 4 1-11,0-11 1 3,0 10-22-2,-4-6-4 5,-4 10 0-6,0 0-1 8,8-7-27-7,-8 7-4 5,0 0-2-6,4-11 0 9,3 8 0-9,-7 3 0 6,0 0 0-6,0 0 0 12,0 0 2-12,0 0 0 9,0 0 0-9,0 0 0 6,4-4-20-5,-4 4 0 4,0 0 0-5,0 0 0 9,0 0 9-9,0 0-1 6,0 0-8-6,0 0 12 8,0 0-12-8,0 0 0 10,0-10 0-10,0 10 0 4,0 0 0-4,0 0-8 12,0 0 8-12,0 0-809 5</inkml:trace>
  <inkml:trace contextRef="#ctx0" brushRef="#br0">27308 1903 1036 0,'0'0'46'1,"-8"-6"10"-1,8 6-45 0,-8-7-11 4,1 3 0-4,7 4 0 7,0 0 72-7,0 0 12 8,0 0 2-8,0 0 1 8,0 0-67-8,0 0-12 9,0 0-8-9,0 0 8 5,0 0-8-5,0 0 0 10,0 0-8-10,0 0 8 5,0 0-11-5,0 0 11 8,0 0-13-8,0 0 5 27,0 0-34-26,0 0-6 1,0 0-2 6,0 0-489-7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2T15:03:08.109"/>
    </inkml:context>
    <inkml:brush xml:id="br0">
      <inkml:brushProperty name="width" value="0.05" units="cm"/>
      <inkml:brushProperty name="height" value="0.05" units="cm"/>
      <inkml:brushProperty name="color" value="#FF0066"/>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22T15:03:08.110"/>
    </inkml:context>
    <inkml:brush xml:id="br0">
      <inkml:brushProperty name="width" value="0.05" units="cm"/>
      <inkml:brushProperty name="height" value="0.05" units="cm"/>
      <inkml:brushProperty name="color" value="#FF0066"/>
    </inkml:brush>
  </inkml:definitions>
  <inkml:trace contextRef="#ctx0" brushRef="#br0">33 43 1024 0 0,'-33'-42'0'0'0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21"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endParaRPr lang="zh-CN" altLang="zh-CN"/>
          </a:p>
        </p:txBody>
      </p:sp>
      <p:sp>
        <p:nvSpPr>
          <p:cNvPr id="1048722"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fld id="{683E5292-C197-4B29-8ABD-C7AEB5E0B154}" type="datetimeFigureOut">
              <a:rPr lang="en-US" altLang="zh-CN"/>
              <a:t>11/26/23</a:t>
            </a:fld>
            <a:endParaRPr lang="en-US" altLang="zh-CN"/>
          </a:p>
        </p:txBody>
      </p:sp>
      <p:sp>
        <p:nvSpPr>
          <p:cNvPr id="1048723"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48724"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725"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endParaRPr lang="zh-CN" altLang="zh-CN"/>
          </a:p>
        </p:txBody>
      </p:sp>
      <p:sp>
        <p:nvSpPr>
          <p:cNvPr id="1048726"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B4C119E0-CEE4-4FF8-83B2-DC856A2C17CC}" type="slidenum">
              <a:rPr lang="en-US" altLang="zh-CN"/>
              <a:t>‹#›</a:t>
            </a:fld>
            <a:endParaRPr lang="en-US" altLang="zh-CN"/>
          </a:p>
        </p:txBody>
      </p:sp>
    </p:spTree>
    <p:extLst>
      <p:ext uri="{BB962C8B-B14F-4D97-AF65-F5344CB8AC3E}">
        <p14:creationId xmlns:p14="http://schemas.microsoft.com/office/powerpoint/2010/main" val="41859228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幻灯片图像占位符 1"/>
          <p:cNvSpPr>
            <a:spLocks noGrp="1" noRot="1" noChangeAspect="1"/>
          </p:cNvSpPr>
          <p:nvPr>
            <p:ph type="sldImg"/>
          </p:nvPr>
        </p:nvSpPr>
        <p:spPr>
          <a:xfrm>
            <a:off x="381000" y="685800"/>
            <a:ext cx="6096000" cy="3429000"/>
          </a:xfrm>
        </p:spPr>
      </p:sp>
      <p:sp>
        <p:nvSpPr>
          <p:cNvPr id="1048593" name="备注占位符 2"/>
          <p:cNvSpPr>
            <a:spLocks noGrp="1"/>
          </p:cNvSpPr>
          <p:nvPr>
            <p:ph type="body" idx="1"/>
          </p:nvPr>
        </p:nvSpPr>
        <p:spPr/>
        <p:txBody>
          <a:bodyPr/>
          <a:lstStyle/>
          <a:p>
            <a:endParaRPr lang="zh-CN" altLang="en-US" dirty="0"/>
          </a:p>
        </p:txBody>
      </p:sp>
      <p:sp>
        <p:nvSpPr>
          <p:cNvPr id="1048594" name="灯片编号占位符 3"/>
          <p:cNvSpPr>
            <a:spLocks noGrp="1"/>
          </p:cNvSpPr>
          <p:nvPr>
            <p:ph type="sldNum" sz="quarter" idx="10"/>
          </p:nvPr>
        </p:nvSpPr>
        <p:spPr/>
        <p:txBody>
          <a:bodyPr/>
          <a:lstStyle/>
          <a:p>
            <a:fld id="{B4C119E0-CEE4-4FF8-83B2-DC856A2C17CC}" type="slidenum">
              <a:rPr lang="en-US" altLang="zh-CN" smtClean="0"/>
              <a:t>1</a:t>
            </a:fld>
            <a:endParaRPr lang="en-US" altLang="zh-CN"/>
          </a:p>
        </p:txBody>
      </p:sp>
    </p:spTree>
    <p:extLst>
      <p:ext uri="{BB962C8B-B14F-4D97-AF65-F5344CB8AC3E}">
        <p14:creationId xmlns:p14="http://schemas.microsoft.com/office/powerpoint/2010/main" val="2848156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上述两个式子联立后可以用一个线性方程表达。对于两次神经网络是这样，就算网络深度加到</a:t>
            </a:r>
            <a:r>
              <a:rPr lang="en-US" altLang="zh-CN" sz="1200" dirty="0"/>
              <a:t>100</a:t>
            </a:r>
            <a:r>
              <a:rPr lang="zh-CN" altLang="en-US" sz="1200" dirty="0"/>
              <a:t>层，也依然是这样。这样的话神经网络就失去了意义。</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所以，为了更好地增强网络的表达能力，我们要使用</a:t>
            </a:r>
            <a:r>
              <a:rPr lang="zh-CN" altLang="en-US" sz="1200" b="1" dirty="0">
                <a:solidFill>
                  <a:schemeClr val="accent5"/>
                </a:solidFill>
              </a:rPr>
              <a:t>激活函数</a:t>
            </a:r>
            <a:r>
              <a:rPr lang="zh-CN" altLang="en-US" sz="1200" dirty="0"/>
              <a:t>，来为神经网络增加非线性功能</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29</a:t>
            </a:fld>
            <a:endParaRPr lang="zh-CN" altLang="en-US"/>
          </a:p>
        </p:txBody>
      </p:sp>
    </p:spTree>
    <p:extLst>
      <p:ext uri="{BB962C8B-B14F-4D97-AF65-F5344CB8AC3E}">
        <p14:creationId xmlns:p14="http://schemas.microsoft.com/office/powerpoint/2010/main" val="1586697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上述两个式子联立后可以用一个线性方程表达。对于两次神经网络是这样，就算网络深度加到</a:t>
            </a:r>
            <a:r>
              <a:rPr lang="en-US" altLang="zh-CN" sz="1200" dirty="0"/>
              <a:t>100</a:t>
            </a:r>
            <a:r>
              <a:rPr lang="zh-CN" altLang="en-US" sz="1200" dirty="0"/>
              <a:t>层，也依然是这样。这样的话神经网络就失去了意义。</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所以，为了更好地增强网络的表达能力，我们要使用</a:t>
            </a:r>
            <a:r>
              <a:rPr lang="zh-CN" altLang="en-US" sz="1200" b="1" dirty="0">
                <a:solidFill>
                  <a:schemeClr val="accent5"/>
                </a:solidFill>
              </a:rPr>
              <a:t>激活函数</a:t>
            </a:r>
            <a:r>
              <a:rPr lang="zh-CN" altLang="en-US" sz="1200" dirty="0"/>
              <a:t>，来为神经网络增加非线性功能</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30</a:t>
            </a:fld>
            <a:endParaRPr lang="zh-CN" altLang="en-US"/>
          </a:p>
        </p:txBody>
      </p:sp>
    </p:spTree>
    <p:extLst>
      <p:ext uri="{BB962C8B-B14F-4D97-AF65-F5344CB8AC3E}">
        <p14:creationId xmlns:p14="http://schemas.microsoft.com/office/powerpoint/2010/main" val="4235120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31</a:t>
            </a:fld>
            <a:endParaRPr lang="zh-CN" altLang="en-US"/>
          </a:p>
        </p:txBody>
      </p:sp>
    </p:spTree>
    <p:extLst>
      <p:ext uri="{BB962C8B-B14F-4D97-AF65-F5344CB8AC3E}">
        <p14:creationId xmlns:p14="http://schemas.microsoft.com/office/powerpoint/2010/main" val="358083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对于非常简单问题来说，在确定损失函数之后，我们甚至可以直接根据损失函数的值，猜测出权重</a:t>
                </a:r>
                <a:r>
                  <a:rPr lang="el-GR" altLang="zh-CN" sz="1200" dirty="0">
                    <a:latin typeface="微软雅黑" panose="020B0503020204020204" pitchFamily="34" charset="-122"/>
                    <a:ea typeface="微软雅黑" panose="020B0503020204020204" pitchFamily="34" charset="-122"/>
                  </a:rPr>
                  <a:t>ω</a:t>
                </a:r>
                <a:r>
                  <a:rPr lang="zh-CN" altLang="en-US" sz="1200" dirty="0">
                    <a:latin typeface="微软雅黑" panose="020B0503020204020204" pitchFamily="34" charset="-122"/>
                    <a:ea typeface="微软雅黑" panose="020B0503020204020204" pitchFamily="34" charset="-122"/>
                  </a:rPr>
                  <a:t>比如任务</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的</a:t>
                </a:r>
                <a:r>
                  <a:rPr lang="el-GR" altLang="zh-CN" sz="1200" dirty="0">
                    <a:latin typeface="微软雅黑" panose="020B0503020204020204" pitchFamily="34" charset="-122"/>
                    <a:ea typeface="微软雅黑" panose="020B0503020204020204" pitchFamily="34" charset="-122"/>
                  </a:rPr>
                  <a:t>ω </a:t>
                </a:r>
                <a:r>
                  <a:rPr lang="zh-CN" altLang="en-US" sz="1200" dirty="0">
                    <a:latin typeface="微软雅黑" panose="020B0503020204020204" pitchFamily="34" charset="-122"/>
                    <a:ea typeface="微软雅黑" panose="020B0503020204020204" pitchFamily="34" charset="-122"/>
                  </a:rPr>
                  <a:t>，我们几乎可以一眼看出</a:t>
                </a:r>
                <a:r>
                  <a:rPr lang="el-GR" altLang="zh-CN" sz="1200" dirty="0">
                    <a:latin typeface="微软雅黑" panose="020B0503020204020204" pitchFamily="34" charset="-122"/>
                    <a:ea typeface="微软雅黑" panose="020B0503020204020204" pitchFamily="34" charset="-122"/>
                  </a:rPr>
                  <a:t>ω</a:t>
                </a:r>
                <a:r>
                  <a:rPr lang="en-US" altLang="zh-CN" sz="1200" dirty="0">
                    <a:latin typeface="微软雅黑" panose="020B0503020204020204" pitchFamily="34" charset="-122"/>
                    <a:ea typeface="微软雅黑" panose="020B0503020204020204" pitchFamily="34" charset="-122"/>
                  </a:rPr>
                  <a:t>=</a:t>
                </a:r>
                <a:r>
                  <a:rPr lang="el-GR" altLang="zh-CN"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时，拟合效果比较好</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但对于复杂问题来说，比如任务</a:t>
                </a:r>
                <a:r>
                  <a:rPr lang="en-US" altLang="zh-CN" sz="1200" dirty="0">
                    <a:latin typeface="微软雅黑" panose="020B0503020204020204" pitchFamily="34" charset="-122"/>
                    <a:ea typeface="微软雅黑" panose="020B0503020204020204" pitchFamily="34" charset="-122"/>
                  </a:rPr>
                  <a:t>B</a:t>
                </a:r>
                <a:r>
                  <a:rPr lang="zh-CN" altLang="en-US" sz="1200" dirty="0">
                    <a:latin typeface="微软雅黑" panose="020B0503020204020204" pitchFamily="34" charset="-122"/>
                    <a:ea typeface="微软雅黑" panose="020B0503020204020204" pitchFamily="34" charset="-122"/>
                  </a:rPr>
                  <a:t>，第一层神经网络就有</a:t>
                </a:r>
                <a14:m>
                  <m:oMath xmlns:m="http://schemas.openxmlformats.org/officeDocument/2006/math">
                    <m:r>
                      <a:rPr lang="en-US" altLang="zh-CN" sz="1200" b="1" i="1" smtClean="0">
                        <a:solidFill>
                          <a:srgbClr val="333399"/>
                        </a:solidFill>
                        <a:latin typeface="Cambria Math" panose="02040503050406030204" pitchFamily="18" charset="0"/>
                      </a:rPr>
                      <m:t>𝟓𝟏𝟐</m:t>
                    </m:r>
                    <m:r>
                      <a:rPr lang="en-US" altLang="zh-CN" sz="1200" b="1" i="1" smtClean="0">
                        <a:solidFill>
                          <a:srgbClr val="333399"/>
                        </a:solidFill>
                        <a:latin typeface="Cambria Math" panose="02040503050406030204" pitchFamily="18" charset="0"/>
                      </a:rPr>
                      <m:t>×</m:t>
                    </m:r>
                    <m:r>
                      <a:rPr lang="en-US" altLang="zh-CN" sz="1200" b="1" i="1" smtClean="0">
                        <a:solidFill>
                          <a:srgbClr val="333399"/>
                        </a:solidFill>
                        <a:latin typeface="Cambria Math" panose="02040503050406030204" pitchFamily="18" charset="0"/>
                      </a:rPr>
                      <m:t>𝟕𝟖𝟒</m:t>
                    </m:r>
                    <m:r>
                      <a:rPr lang="en-US" altLang="zh-CN" sz="1200" b="1" i="1" smtClean="0">
                        <a:solidFill>
                          <a:srgbClr val="333399"/>
                        </a:solidFill>
                        <a:latin typeface="Cambria Math" panose="02040503050406030204" pitchFamily="18" charset="0"/>
                      </a:rPr>
                      <m:t> =</m:t>
                    </m:r>
                  </m:oMath>
                </a14:m>
                <a:r>
                  <a:rPr lang="zh-CN" altLang="en-US" sz="1200" b="1" dirty="0">
                    <a:solidFill>
                      <a:srgbClr val="333399"/>
                    </a:solidFill>
                    <a:latin typeface="微软雅黑" panose="020B0503020204020204" pitchFamily="34" charset="-122"/>
                    <a:ea typeface="微软雅黑" panose="020B0503020204020204" pitchFamily="34" charset="-122"/>
                  </a:rPr>
                  <a:t> </a:t>
                </a:r>
                <a:r>
                  <a:rPr lang="en-US" altLang="zh-CN" sz="1200" b="1" dirty="0">
                    <a:solidFill>
                      <a:srgbClr val="333399"/>
                    </a:solidFill>
                    <a:latin typeface="微软雅黑" panose="020B0503020204020204" pitchFamily="34" charset="-122"/>
                    <a:ea typeface="微软雅黑" panose="020B0503020204020204" pitchFamily="34" charset="-122"/>
                  </a:rPr>
                  <a:t>401 408</a:t>
                </a:r>
                <a:r>
                  <a:rPr lang="zh-CN" altLang="en-US" sz="1200" dirty="0">
                    <a:latin typeface="微软雅黑" panose="020B0503020204020204" pitchFamily="34" charset="-122"/>
                    <a:ea typeface="微软雅黑" panose="020B0503020204020204" pitchFamily="34" charset="-122"/>
                  </a:rPr>
                  <a:t>个参数需要确定，此时如何根据损失函数的值更新权重矩阵</a:t>
                </a:r>
                <a:r>
                  <a:rPr lang="el-GR" altLang="zh-CN" sz="1200" dirty="0">
                    <a:latin typeface="微软雅黑" panose="020B0503020204020204" pitchFamily="34" charset="-122"/>
                    <a:ea typeface="微软雅黑" panose="020B0503020204020204" pitchFamily="34" charset="-122"/>
                  </a:rPr>
                  <a:t>ω</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对于非常简单问题来说，在确定损失函数之后，我们甚至可以直接根据损失函数的值，猜测出权重</a:t>
                </a:r>
                <a:r>
                  <a:rPr lang="el-GR" altLang="zh-CN" sz="1200" dirty="0" smtClean="0">
                    <a:latin typeface="微软雅黑" panose="020B0503020204020204" pitchFamily="34" charset="-122"/>
                    <a:ea typeface="微软雅黑" panose="020B0503020204020204" pitchFamily="34" charset="-122"/>
                  </a:rPr>
                  <a:t>ω</a:t>
                </a:r>
                <a:r>
                  <a:rPr lang="zh-CN" altLang="en-US" sz="1200" dirty="0" smtClean="0">
                    <a:latin typeface="微软雅黑" panose="020B0503020204020204" pitchFamily="34" charset="-122"/>
                    <a:ea typeface="微软雅黑" panose="020B0503020204020204" pitchFamily="34" charset="-122"/>
                  </a:rPr>
                  <a:t>比如任务</a:t>
                </a:r>
                <a:r>
                  <a:rPr lang="en-US" altLang="zh-CN" sz="1200" dirty="0" smtClean="0">
                    <a:latin typeface="微软雅黑" panose="020B0503020204020204" pitchFamily="34" charset="-122"/>
                    <a:ea typeface="微软雅黑" panose="020B0503020204020204" pitchFamily="34" charset="-122"/>
                  </a:rPr>
                  <a:t>A</a:t>
                </a:r>
                <a:r>
                  <a:rPr lang="zh-CN" altLang="en-US" sz="1200" dirty="0" smtClean="0">
                    <a:latin typeface="微软雅黑" panose="020B0503020204020204" pitchFamily="34" charset="-122"/>
                    <a:ea typeface="微软雅黑" panose="020B0503020204020204" pitchFamily="34" charset="-122"/>
                  </a:rPr>
                  <a:t>的</a:t>
                </a:r>
                <a:r>
                  <a:rPr lang="el-GR" altLang="zh-CN" sz="1200" dirty="0" smtClean="0">
                    <a:latin typeface="微软雅黑" panose="020B0503020204020204" pitchFamily="34" charset="-122"/>
                    <a:ea typeface="微软雅黑" panose="020B0503020204020204" pitchFamily="34" charset="-122"/>
                  </a:rPr>
                  <a:t>ω </a:t>
                </a:r>
                <a:r>
                  <a:rPr lang="zh-CN" altLang="en-US" sz="1200" dirty="0" smtClean="0">
                    <a:latin typeface="微软雅黑" panose="020B0503020204020204" pitchFamily="34" charset="-122"/>
                    <a:ea typeface="微软雅黑" panose="020B0503020204020204" pitchFamily="34" charset="-122"/>
                  </a:rPr>
                  <a:t>，我们几乎可以一眼看出</a:t>
                </a:r>
                <a:r>
                  <a:rPr lang="el-GR" altLang="zh-CN" sz="1200" dirty="0" smtClean="0">
                    <a:latin typeface="微软雅黑" panose="020B0503020204020204" pitchFamily="34" charset="-122"/>
                    <a:ea typeface="微软雅黑" panose="020B0503020204020204" pitchFamily="34" charset="-122"/>
                  </a:rPr>
                  <a:t>ω</a:t>
                </a:r>
                <a:r>
                  <a:rPr lang="en-US" altLang="zh-CN" sz="1200" dirty="0" smtClean="0">
                    <a:latin typeface="微软雅黑" panose="020B0503020204020204" pitchFamily="34" charset="-122"/>
                    <a:ea typeface="微软雅黑" panose="020B0503020204020204" pitchFamily="34" charset="-122"/>
                  </a:rPr>
                  <a:t>=</a:t>
                </a:r>
                <a:r>
                  <a:rPr lang="el-GR" altLang="zh-CN" sz="1200" dirty="0" smtClean="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2</a:t>
                </a:r>
                <a:r>
                  <a:rPr lang="zh-CN" altLang="en-US" sz="1200" dirty="0" smtClean="0">
                    <a:latin typeface="微软雅黑" panose="020B0503020204020204" pitchFamily="34" charset="-122"/>
                    <a:ea typeface="微软雅黑" panose="020B0503020204020204" pitchFamily="34" charset="-122"/>
                  </a:rPr>
                  <a:t>时，拟合效果比较好</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但对于复杂问题来说，比如任务</a:t>
                </a:r>
                <a:r>
                  <a:rPr lang="en-US" altLang="zh-CN" sz="1200" dirty="0" smtClean="0">
                    <a:latin typeface="微软雅黑" panose="020B0503020204020204" pitchFamily="34" charset="-122"/>
                    <a:ea typeface="微软雅黑" panose="020B0503020204020204" pitchFamily="34" charset="-122"/>
                  </a:rPr>
                  <a:t>B</a:t>
                </a:r>
                <a:r>
                  <a:rPr lang="zh-CN" altLang="en-US" sz="1200" dirty="0" smtClean="0">
                    <a:latin typeface="微软雅黑" panose="020B0503020204020204" pitchFamily="34" charset="-122"/>
                    <a:ea typeface="微软雅黑" panose="020B0503020204020204" pitchFamily="34" charset="-122"/>
                  </a:rPr>
                  <a:t>，第一层神经网络就有</a:t>
                </a:r>
                <a:r>
                  <a:rPr lang="en-US" altLang="zh-CN" sz="1200" b="1" i="0" smtClean="0">
                    <a:solidFill>
                      <a:srgbClr val="333399"/>
                    </a:solidFill>
                    <a:latin typeface="Cambria Math" panose="02040503050406030204" pitchFamily="18" charset="0"/>
                  </a:rPr>
                  <a:t>𝟓𝟏𝟐×𝟕𝟖𝟒 </a:t>
                </a:r>
                <a:r>
                  <a:rPr lang="en-US" altLang="zh-CN" sz="1200" b="1" i="0">
                    <a:solidFill>
                      <a:srgbClr val="333399"/>
                    </a:solidFill>
                    <a:latin typeface="Cambria Math" panose="02040503050406030204" pitchFamily="18" charset="0"/>
                  </a:rPr>
                  <a:t>=</a:t>
                </a:r>
                <a:r>
                  <a:rPr lang="zh-CN" altLang="en-US" sz="1200" b="1" dirty="0" smtClean="0">
                    <a:solidFill>
                      <a:srgbClr val="333399"/>
                    </a:solidFill>
                    <a:latin typeface="微软雅黑" panose="020B0503020204020204" pitchFamily="34" charset="-122"/>
                    <a:ea typeface="微软雅黑" panose="020B0503020204020204" pitchFamily="34" charset="-122"/>
                  </a:rPr>
                  <a:t> </a:t>
                </a:r>
                <a:r>
                  <a:rPr lang="en-US" altLang="zh-CN" sz="1200" b="1" dirty="0">
                    <a:solidFill>
                      <a:srgbClr val="333399"/>
                    </a:solidFill>
                    <a:latin typeface="微软雅黑" panose="020B0503020204020204" pitchFamily="34" charset="-122"/>
                    <a:ea typeface="微软雅黑" panose="020B0503020204020204" pitchFamily="34" charset="-122"/>
                  </a:rPr>
                  <a:t>401 </a:t>
                </a:r>
                <a:r>
                  <a:rPr lang="en-US" altLang="zh-CN" sz="1200" b="1" dirty="0" smtClean="0">
                    <a:solidFill>
                      <a:srgbClr val="333399"/>
                    </a:solidFill>
                    <a:latin typeface="微软雅黑" panose="020B0503020204020204" pitchFamily="34" charset="-122"/>
                    <a:ea typeface="微软雅黑" panose="020B0503020204020204" pitchFamily="34" charset="-122"/>
                  </a:rPr>
                  <a:t>408</a:t>
                </a:r>
                <a:r>
                  <a:rPr lang="zh-CN" altLang="en-US" sz="1200" dirty="0" smtClean="0">
                    <a:latin typeface="微软雅黑" panose="020B0503020204020204" pitchFamily="34" charset="-122"/>
                    <a:ea typeface="微软雅黑" panose="020B0503020204020204" pitchFamily="34" charset="-122"/>
                  </a:rPr>
                  <a:t>个参数需要确定，此时如何根据损失函数的值更新权重矩阵</a:t>
                </a:r>
                <a:r>
                  <a:rPr lang="el-GR" altLang="zh-CN" sz="1200" dirty="0" smtClean="0">
                    <a:latin typeface="微软雅黑" panose="020B0503020204020204" pitchFamily="34" charset="-122"/>
                    <a:ea typeface="微软雅黑" panose="020B0503020204020204" pitchFamily="34" charset="-122"/>
                  </a:rPr>
                  <a:t>ω</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2650860B-51E4-466D-B65F-97EB7C7756BD}" type="slidenum">
              <a:rPr lang="zh-CN" altLang="en-US" smtClean="0"/>
              <a:t>40</a:t>
            </a:fld>
            <a:endParaRPr lang="zh-CN" altLang="en-US"/>
          </a:p>
        </p:txBody>
      </p:sp>
    </p:spTree>
    <p:extLst>
      <p:ext uri="{BB962C8B-B14F-4D97-AF65-F5344CB8AC3E}">
        <p14:creationId xmlns:p14="http://schemas.microsoft.com/office/powerpoint/2010/main" val="477653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首先初始化</a:t>
            </a:r>
            <a:r>
              <a:rPr lang="en-US" altLang="zh-CN" dirty="0"/>
              <a:t>W</a:t>
            </a:r>
            <a:r>
              <a:rPr lang="zh-CN" altLang="en-US" dirty="0"/>
              <a:t>为随机值，计算损失和梯度，然后向梯度更新相反的方向更新权重，向梯度减小的方向前进一小步</a:t>
            </a:r>
          </a:p>
        </p:txBody>
      </p:sp>
      <p:sp>
        <p:nvSpPr>
          <p:cNvPr id="4" name="灯片编号占位符 3"/>
          <p:cNvSpPr>
            <a:spLocks noGrp="1"/>
          </p:cNvSpPr>
          <p:nvPr>
            <p:ph type="sldNum" sz="quarter" idx="10"/>
          </p:nvPr>
        </p:nvSpPr>
        <p:spPr/>
        <p:txBody>
          <a:bodyPr/>
          <a:lstStyle/>
          <a:p>
            <a:fld id="{2650860B-51E4-466D-B65F-97EB7C7756BD}" type="slidenum">
              <a:rPr lang="zh-CN" altLang="en-US" smtClean="0"/>
              <a:t>41</a:t>
            </a:fld>
            <a:endParaRPr lang="zh-CN" altLang="en-US"/>
          </a:p>
        </p:txBody>
      </p:sp>
    </p:spTree>
    <p:extLst>
      <p:ext uri="{BB962C8B-B14F-4D97-AF65-F5344CB8AC3E}">
        <p14:creationId xmlns:p14="http://schemas.microsoft.com/office/powerpoint/2010/main" val="121965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投影片圖像版面配置區 1"/>
          <p:cNvSpPr>
            <a:spLocks noGrp="1" noRot="1" noChangeAspect="1"/>
          </p:cNvSpPr>
          <p:nvPr>
            <p:ph type="sldImg"/>
          </p:nvPr>
        </p:nvSpPr>
        <p:spPr>
          <a:xfrm>
            <a:off x="381000" y="685800"/>
            <a:ext cx="6096000" cy="3429000"/>
          </a:xfrm>
        </p:spPr>
      </p:sp>
      <p:sp>
        <p:nvSpPr>
          <p:cNvPr id="1048673" name="投影片編號版面配置區 3"/>
          <p:cNvSpPr>
            <a:spLocks noGrp="1"/>
          </p:cNvSpPr>
          <p:nvPr>
            <p:ph type="sldNum" sz="quarter" idx="10"/>
          </p:nvPr>
        </p:nvSpPr>
        <p:spPr/>
        <p:txBody>
          <a:bodyPr/>
          <a:lstStyle/>
          <a:p>
            <a:fld id="{3F9096D2-8776-4F5C-A458-4FD37E7160D3}" type="slidenum">
              <a:rPr lang="zh-TW" altLang="en-US" smtClean="0"/>
              <a:t>43</a:t>
            </a:fld>
            <a:endParaRPr lang="zh-TW" altLang="en-US"/>
          </a:p>
        </p:txBody>
      </p:sp>
    </p:spTree>
    <p:extLst>
      <p:ext uri="{BB962C8B-B14F-4D97-AF65-F5344CB8AC3E}">
        <p14:creationId xmlns:p14="http://schemas.microsoft.com/office/powerpoint/2010/main" val="2927843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http://192.168.161.76:8888/notebooks/lecture5/linear.ipynb</a:t>
            </a:r>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47</a:t>
            </a:fld>
            <a:endParaRPr lang="zh-CN" altLang="en-US"/>
          </a:p>
        </p:txBody>
      </p:sp>
    </p:spTree>
    <p:extLst>
      <p:ext uri="{BB962C8B-B14F-4D97-AF65-F5344CB8AC3E}">
        <p14:creationId xmlns:p14="http://schemas.microsoft.com/office/powerpoint/2010/main" val="3074305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http://192.168.161.76:8888/notebooks/lecture5/mnist.ipynb</a:t>
            </a:r>
            <a:endParaRPr lang="zh-CN" altLang="en-US"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48</a:t>
            </a:fld>
            <a:endParaRPr lang="zh-CN" altLang="en-US"/>
          </a:p>
        </p:txBody>
      </p:sp>
    </p:spTree>
    <p:extLst>
      <p:ext uri="{BB962C8B-B14F-4D97-AF65-F5344CB8AC3E}">
        <p14:creationId xmlns:p14="http://schemas.microsoft.com/office/powerpoint/2010/main" val="3910799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FF0000"/>
                </a:solidFill>
              </a:rPr>
              <a:t>误差项</a:t>
            </a:r>
          </a:p>
          <a:p>
            <a:r>
              <a:rPr lang="zh-CN" altLang="en-US" dirty="0"/>
              <a:t>反映了最终损失对第</a:t>
            </a:r>
            <a:r>
              <a:rPr lang="en-US" altLang="zh-CN" dirty="0"/>
              <a:t>l</a:t>
            </a:r>
            <a:r>
              <a:rPr lang="zh-CN" altLang="en-US" dirty="0"/>
              <a:t>层神经元的敏感程度</a:t>
            </a:r>
          </a:p>
        </p:txBody>
      </p:sp>
      <p:sp>
        <p:nvSpPr>
          <p:cNvPr id="4" name="灯片编号占位符 3"/>
          <p:cNvSpPr>
            <a:spLocks noGrp="1"/>
          </p:cNvSpPr>
          <p:nvPr>
            <p:ph type="sldNum" sz="quarter" idx="10"/>
          </p:nvPr>
        </p:nvSpPr>
        <p:spPr/>
        <p:txBody>
          <a:bodyPr/>
          <a:lstStyle/>
          <a:p>
            <a:fld id="{B4C119E0-CEE4-4FF8-83B2-DC856A2C17CC}" type="slidenum">
              <a:rPr lang="en-US" altLang="zh-CN" smtClean="0"/>
              <a:t>53</a:t>
            </a:fld>
            <a:endParaRPr lang="en-US" altLang="zh-CN"/>
          </a:p>
        </p:txBody>
      </p:sp>
    </p:spTree>
    <p:extLst>
      <p:ext uri="{BB962C8B-B14F-4D97-AF65-F5344CB8AC3E}">
        <p14:creationId xmlns:p14="http://schemas.microsoft.com/office/powerpoint/2010/main" val="847816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投影片圖像版面配置區 1"/>
          <p:cNvSpPr>
            <a:spLocks noGrp="1" noRot="1" noChangeAspect="1"/>
          </p:cNvSpPr>
          <p:nvPr>
            <p:ph type="sldImg"/>
          </p:nvPr>
        </p:nvSpPr>
        <p:spPr>
          <a:xfrm>
            <a:off x="381000" y="685800"/>
            <a:ext cx="6096000" cy="3429000"/>
          </a:xfrm>
        </p:spPr>
      </p:sp>
      <p:sp>
        <p:nvSpPr>
          <p:cNvPr id="1048702" name="備忘稿版面配置區 2"/>
          <p:cNvSpPr>
            <a:spLocks noGrp="1"/>
          </p:cNvSpPr>
          <p:nvPr>
            <p:ph type="body" idx="1"/>
          </p:nvPr>
        </p:nvSpPr>
        <p:spPr/>
        <p:txBody>
          <a:bodyPr/>
          <a:lstStyle/>
          <a:p>
            <a:endParaRPr lang="zh-TW" altLang="en-US" dirty="0"/>
          </a:p>
        </p:txBody>
      </p:sp>
      <p:sp>
        <p:nvSpPr>
          <p:cNvPr id="1048703" name="投影片編號版面配置區 3"/>
          <p:cNvSpPr>
            <a:spLocks noGrp="1"/>
          </p:cNvSpPr>
          <p:nvPr>
            <p:ph type="sldNum" sz="quarter" idx="10"/>
          </p:nvPr>
        </p:nvSpPr>
        <p:spPr/>
        <p:txBody>
          <a:bodyPr/>
          <a:lstStyle/>
          <a:p>
            <a:fld id="{3F9096D2-8776-4F5C-A458-4FD37E7160D3}" type="slidenum">
              <a:rPr lang="zh-TW" altLang="en-US" smtClean="0"/>
              <a:t>60</a:t>
            </a:fld>
            <a:endParaRPr lang="zh-TW" altLang="en-US"/>
          </a:p>
        </p:txBody>
      </p:sp>
    </p:spTree>
    <p:extLst>
      <p:ext uri="{BB962C8B-B14F-4D97-AF65-F5344CB8AC3E}">
        <p14:creationId xmlns:p14="http://schemas.microsoft.com/office/powerpoint/2010/main" val="238687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幻灯片图像占位符 1"/>
          <p:cNvSpPr>
            <a:spLocks noGrp="1" noRot="1" noChangeAspect="1"/>
          </p:cNvSpPr>
          <p:nvPr>
            <p:ph type="sldImg"/>
          </p:nvPr>
        </p:nvSpPr>
        <p:spPr>
          <a:xfrm>
            <a:off x="381000" y="685800"/>
            <a:ext cx="6096000" cy="3429000"/>
          </a:xfrm>
        </p:spPr>
      </p:sp>
      <p:sp>
        <p:nvSpPr>
          <p:cNvPr id="1048611"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1048612" name="灯片编号占位符 3"/>
          <p:cNvSpPr>
            <a:spLocks noGrp="1"/>
          </p:cNvSpPr>
          <p:nvPr>
            <p:ph type="sldNum" sz="quarter" idx="10"/>
          </p:nvPr>
        </p:nvSpPr>
        <p:spPr/>
        <p:txBody>
          <a:bodyPr/>
          <a:lstStyle/>
          <a:p>
            <a:fld id="{B4C119E0-CEE4-4FF8-83B2-DC856A2C17CC}" type="slidenum">
              <a:rPr lang="en-US" altLang="zh-CN" smtClean="0"/>
              <a:t>6</a:t>
            </a:fld>
            <a:endParaRPr lang="en-US" altLang="zh-CN"/>
          </a:p>
        </p:txBody>
      </p:sp>
    </p:spTree>
    <p:extLst>
      <p:ext uri="{BB962C8B-B14F-4D97-AF65-F5344CB8AC3E}">
        <p14:creationId xmlns:p14="http://schemas.microsoft.com/office/powerpoint/2010/main" val="278464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http://192.168.161.76:8888/notebooks/lecture5/Activation.ipynb</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50860B-51E4-466D-B65F-97EB7C7756B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5555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也就是说只能像图中红线一样以</a:t>
            </a:r>
            <a:r>
              <a:rPr lang="en-US" altLang="zh-CN" sz="1200" dirty="0"/>
              <a:t>z</a:t>
            </a:r>
            <a:r>
              <a:rPr lang="zh-CN" altLang="en-US" sz="1200" dirty="0"/>
              <a:t>字形下降逼近最优解，这无疑会增加迭代次数，降低收敛次数</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50860B-51E4-466D-B65F-97EB7C7756B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21254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由于对偏置的更新导致神经元输出为负数，此时梯度为</a:t>
            </a:r>
            <a:r>
              <a:rPr lang="en-US" altLang="zh-CN" sz="1200" dirty="0"/>
              <a:t>0</a:t>
            </a:r>
            <a:r>
              <a:rPr lang="zh-CN" altLang="en-US" sz="1200" dirty="0"/>
              <a:t>，停止更新，也就是所谓的</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50860B-51E4-466D-B65F-97EB7C7756B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64511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t>Softmax</a:t>
            </a:r>
            <a:r>
              <a:rPr lang="zh-CN" altLang="en-US" sz="1200" dirty="0"/>
              <a:t>激活函数</a:t>
            </a:r>
            <a:endParaRPr lang="en-US" altLang="zh-CN" sz="1200" dirty="0"/>
          </a:p>
          <a:p>
            <a:pPr marL="342900" indent="-342900">
              <a:buFont typeface="Arial" panose="020B0604020202020204" pitchFamily="34" charset="0"/>
              <a:buChar char="•"/>
            </a:pPr>
            <a:r>
              <a:rPr lang="zh-CN" altLang="en-US" sz="1200" dirty="0"/>
              <a:t>常用于多分类问题之中</a:t>
            </a:r>
            <a:r>
              <a:rPr lang="en-US" altLang="zh-CN" sz="1200" dirty="0"/>
              <a:t>,</a:t>
            </a:r>
            <a:r>
              <a:rPr lang="zh-CN" altLang="en-US" sz="1200" dirty="0"/>
              <a:t>配合交叉熵计算损失</a:t>
            </a:r>
            <a:endParaRPr lang="en-US" altLang="zh-CN" sz="1200" dirty="0"/>
          </a:p>
          <a:p>
            <a:pPr marL="342900" indent="-342900">
              <a:buFont typeface="Arial" panose="020B0604020202020204" pitchFamily="34" charset="0"/>
              <a:buChar char="•"/>
            </a:pPr>
            <a:r>
              <a:rPr lang="zh-CN" altLang="en-US" sz="1200" dirty="0"/>
              <a:t>将预测结果转化为非负数</a:t>
            </a:r>
            <a:endParaRPr lang="en-US" altLang="zh-CN" sz="1200" dirty="0"/>
          </a:p>
          <a:p>
            <a:pPr marL="342900" indent="-342900">
              <a:buFont typeface="Arial" panose="020B0604020202020204" pitchFamily="34" charset="0"/>
              <a:buChar char="•"/>
            </a:pPr>
            <a:r>
              <a:rPr lang="zh-CN" altLang="en-US" sz="1200" dirty="0"/>
              <a:t>各种预测结果概率之和等于</a:t>
            </a:r>
            <a:r>
              <a:rPr lang="en-US" altLang="zh-CN" sz="1200" dirty="0"/>
              <a:t>1</a:t>
            </a:r>
          </a:p>
          <a:p>
            <a:pPr marL="342900" indent="-342900">
              <a:buFont typeface="Arial" panose="020B0604020202020204" pitchFamily="34" charset="0"/>
              <a:buChar char="•"/>
            </a:pPr>
            <a:r>
              <a:rPr lang="zh-CN" altLang="en-US" sz="1200" dirty="0"/>
              <a:t>通过交叉熵损失计算权重的偏导结果非常简单</a:t>
            </a:r>
            <a:endParaRPr lang="en-US" altLang="zh-CN" sz="1200" dirty="0"/>
          </a:p>
          <a:p>
            <a:endParaRPr lang="en-US" altLang="zh-CN" sz="1200" dirty="0"/>
          </a:p>
          <a:p>
            <a:r>
              <a:rPr lang="zh-CN" altLang="en-US" sz="1200" dirty="0"/>
              <a:t>对于一个三分类问题，预测结果为</a:t>
            </a:r>
            <a:r>
              <a:rPr lang="en-US" altLang="zh-CN" sz="1200" dirty="0"/>
              <a:t>-3</a:t>
            </a:r>
            <a:r>
              <a:rPr lang="zh-CN" altLang="en-US" sz="1200" dirty="0"/>
              <a:t>、</a:t>
            </a:r>
            <a:r>
              <a:rPr lang="en-US" altLang="zh-CN" sz="1200" dirty="0"/>
              <a:t>1.5</a:t>
            </a:r>
            <a:r>
              <a:rPr lang="zh-CN" altLang="en-US" sz="1200" dirty="0"/>
              <a:t>、</a:t>
            </a:r>
            <a:r>
              <a:rPr lang="en-US" altLang="zh-CN" sz="1200" dirty="0"/>
              <a:t>2.7</a:t>
            </a:r>
          </a:p>
          <a:p>
            <a:r>
              <a:rPr lang="zh-CN" altLang="en-US" sz="1200" dirty="0"/>
              <a:t>使用</a:t>
            </a:r>
            <a:r>
              <a:rPr lang="en-US" altLang="zh-CN" sz="1200" dirty="0" err="1"/>
              <a:t>softmax</a:t>
            </a:r>
            <a:r>
              <a:rPr lang="zh-CN" altLang="en-US" sz="1200" dirty="0"/>
              <a:t>将模型结果转为概率的步骤如下</a:t>
            </a:r>
            <a:endParaRPr lang="en-US" altLang="zh-CN" sz="1200" dirty="0"/>
          </a:p>
          <a:p>
            <a:r>
              <a:rPr lang="zh-CN" altLang="en-US" sz="1200" b="1" dirty="0"/>
              <a:t>用指数函数将预测结果转化为非负数</a:t>
            </a:r>
            <a:endParaRPr lang="en-US" altLang="zh-CN" sz="1200" b="1" dirty="0"/>
          </a:p>
          <a:p>
            <a:r>
              <a:rPr lang="es-ES" altLang="zh-CN" sz="1200" dirty="0"/>
              <a:t>y1 = exp(x1) = exp(-3) = 0.05</a:t>
            </a:r>
          </a:p>
          <a:p>
            <a:r>
              <a:rPr lang="es-ES" altLang="zh-CN" sz="1200" dirty="0"/>
              <a:t>y2 = exp(x2) = exp(1.5) = 4.48</a:t>
            </a:r>
          </a:p>
          <a:p>
            <a:r>
              <a:rPr lang="es-ES" altLang="zh-CN" sz="1200" dirty="0"/>
              <a:t>y3 = exp(x3) = exp(2.7) = 14.88</a:t>
            </a:r>
          </a:p>
          <a:p>
            <a:r>
              <a:rPr lang="zh-CN" altLang="en-US" sz="1200" b="1" dirty="0"/>
              <a:t>令各种预测结果的概率之和为</a:t>
            </a:r>
            <a:r>
              <a:rPr lang="en-US" altLang="zh-CN" sz="1200" b="1" dirty="0"/>
              <a:t>1</a:t>
            </a:r>
          </a:p>
          <a:p>
            <a:r>
              <a:rPr lang="en-US" altLang="zh-CN" sz="1200" dirty="0" err="1"/>
              <a:t>Softmax</a:t>
            </a:r>
            <a:r>
              <a:rPr lang="en-US" altLang="zh-CN" sz="1200" dirty="0"/>
              <a:t>(x1)</a:t>
            </a:r>
            <a:r>
              <a:rPr lang="es-ES" altLang="zh-CN" sz="1200" dirty="0"/>
              <a:t> = y1/(y1+y2+y3) = 0.05/(0.05+4.48+14.88) = 0.0026</a:t>
            </a:r>
          </a:p>
          <a:p>
            <a:r>
              <a:rPr lang="en-US" altLang="zh-CN" sz="1200" dirty="0" err="1"/>
              <a:t>Softmax</a:t>
            </a:r>
            <a:r>
              <a:rPr lang="en-US" altLang="zh-CN" sz="1200" dirty="0"/>
              <a:t>(x2)</a:t>
            </a:r>
            <a:r>
              <a:rPr lang="es-ES" altLang="zh-CN" sz="1200" dirty="0"/>
              <a:t> = y2/(y1+y2+y3) = 4.48/(0.05+4.48+14.88) = 0.2308</a:t>
            </a:r>
          </a:p>
          <a:p>
            <a:r>
              <a:rPr lang="en-US" altLang="zh-CN" sz="1200" dirty="0" err="1"/>
              <a:t>Softmax</a:t>
            </a:r>
            <a:r>
              <a:rPr lang="en-US" altLang="zh-CN" sz="1200" dirty="0"/>
              <a:t>(x3)</a:t>
            </a:r>
            <a:r>
              <a:rPr lang="es-ES" altLang="zh-CN" sz="1200" dirty="0"/>
              <a:t> = y3/(y1+y2+y3) = 14.88/(0.05+4.48+14.88) = 0.7666</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50860B-51E4-466D-B65F-97EB7C7756B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3901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为什么要使用神经网络</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50860B-51E4-466D-B65F-97EB7C7756B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221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幻灯片图像占位符 1"/>
          <p:cNvSpPr>
            <a:spLocks noGrp="1" noRot="1" noChangeAspect="1"/>
          </p:cNvSpPr>
          <p:nvPr>
            <p:ph type="sldImg"/>
          </p:nvPr>
        </p:nvSpPr>
        <p:spPr>
          <a:xfrm>
            <a:off x="381000" y="685800"/>
            <a:ext cx="6096000" cy="3429000"/>
          </a:xfrm>
        </p:spPr>
      </p:sp>
      <p:sp>
        <p:nvSpPr>
          <p:cNvPr id="1048621" name="备注占位符 2"/>
          <p:cNvSpPr>
            <a:spLocks noGrp="1"/>
          </p:cNvSpPr>
          <p:nvPr>
            <p:ph type="body" idx="1"/>
          </p:nvPr>
        </p:nvSpPr>
        <p:spPr/>
        <p:txBody>
          <a:bodyPr/>
          <a:lstStyle/>
          <a:p>
            <a:endParaRPr lang="zh-CN" altLang="en-US" dirty="0"/>
          </a:p>
        </p:txBody>
      </p:sp>
      <p:sp>
        <p:nvSpPr>
          <p:cNvPr id="1048622" name="灯片编号占位符 3"/>
          <p:cNvSpPr>
            <a:spLocks noGrp="1"/>
          </p:cNvSpPr>
          <p:nvPr>
            <p:ph type="sldNum" sz="quarter" idx="10"/>
          </p:nvPr>
        </p:nvSpPr>
        <p:spPr/>
        <p:txBody>
          <a:bodyPr/>
          <a:lstStyle/>
          <a:p>
            <a:fld id="{B4C119E0-CEE4-4FF8-83B2-DC856A2C17CC}" type="slidenum">
              <a:rPr lang="en-US" altLang="zh-CN" smtClean="0"/>
              <a:t>9</a:t>
            </a:fld>
            <a:endParaRPr lang="en-US" altLang="zh-CN"/>
          </a:p>
        </p:txBody>
      </p:sp>
    </p:spTree>
    <p:extLst>
      <p:ext uri="{BB962C8B-B14F-4D97-AF65-F5344CB8AC3E}">
        <p14:creationId xmlns:p14="http://schemas.microsoft.com/office/powerpoint/2010/main" val="642951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幻灯片图像占位符 1"/>
          <p:cNvSpPr>
            <a:spLocks noGrp="1" noRot="1" noChangeAspect="1"/>
          </p:cNvSpPr>
          <p:nvPr>
            <p:ph type="sldImg"/>
          </p:nvPr>
        </p:nvSpPr>
        <p:spPr>
          <a:xfrm>
            <a:off x="381000" y="685800"/>
            <a:ext cx="6096000" cy="3429000"/>
          </a:xfrm>
        </p:spPr>
      </p:sp>
      <p:sp>
        <p:nvSpPr>
          <p:cNvPr id="1048647" name="备注占位符 2"/>
          <p:cNvSpPr>
            <a:spLocks noGrp="1"/>
          </p:cNvSpPr>
          <p:nvPr>
            <p:ph type="body" idx="1"/>
          </p:nvPr>
        </p:nvSpPr>
        <p:spPr/>
        <p:txBody>
          <a:bodyPr/>
          <a:lstStyle/>
          <a:p>
            <a:r>
              <a:rPr lang="zh-CN" altLang="en-US" dirty="0"/>
              <a:t>神经网络的通用近似性质也被证明对于其它类型的激活函数，比如ReLU，也都是适用的。</a:t>
            </a:r>
          </a:p>
          <a:p>
            <a:endParaRPr lang="zh-CN" altLang="en-US" dirty="0"/>
          </a:p>
        </p:txBody>
      </p:sp>
      <p:sp>
        <p:nvSpPr>
          <p:cNvPr id="1048648" name="灯片编号占位符 3"/>
          <p:cNvSpPr>
            <a:spLocks noGrp="1"/>
          </p:cNvSpPr>
          <p:nvPr>
            <p:ph type="sldNum" sz="quarter" idx="10"/>
          </p:nvPr>
        </p:nvSpPr>
        <p:spPr/>
        <p:txBody>
          <a:bodyPr/>
          <a:lstStyle/>
          <a:p>
            <a:fld id="{B4C119E0-CEE4-4FF8-83B2-DC856A2C17CC}" type="slidenum">
              <a:rPr lang="en-US" altLang="zh-CN" smtClean="0"/>
              <a:t>20</a:t>
            </a:fld>
            <a:endParaRPr lang="en-US" altLang="zh-CN"/>
          </a:p>
        </p:txBody>
      </p:sp>
    </p:spTree>
    <p:extLst>
      <p:ext uri="{BB962C8B-B14F-4D97-AF65-F5344CB8AC3E}">
        <p14:creationId xmlns:p14="http://schemas.microsoft.com/office/powerpoint/2010/main" val="1225286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为什么要使用神经网络</a:t>
            </a:r>
          </a:p>
        </p:txBody>
      </p:sp>
      <p:sp>
        <p:nvSpPr>
          <p:cNvPr id="4" name="灯片编号占位符 3"/>
          <p:cNvSpPr>
            <a:spLocks noGrp="1"/>
          </p:cNvSpPr>
          <p:nvPr>
            <p:ph type="sldNum" sz="quarter" idx="10"/>
          </p:nvPr>
        </p:nvSpPr>
        <p:spPr/>
        <p:txBody>
          <a:bodyPr/>
          <a:lstStyle/>
          <a:p>
            <a:fld id="{2650860B-51E4-466D-B65F-97EB7C7756BD}" type="slidenum">
              <a:rPr lang="zh-CN" altLang="en-US" smtClean="0"/>
              <a:t>22</a:t>
            </a:fld>
            <a:endParaRPr lang="zh-CN" altLang="en-US"/>
          </a:p>
        </p:txBody>
      </p:sp>
    </p:spTree>
    <p:extLst>
      <p:ext uri="{BB962C8B-B14F-4D97-AF65-F5344CB8AC3E}">
        <p14:creationId xmlns:p14="http://schemas.microsoft.com/office/powerpoint/2010/main" val="845523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为什么要使用神经网络</a:t>
            </a:r>
          </a:p>
        </p:txBody>
      </p:sp>
      <p:sp>
        <p:nvSpPr>
          <p:cNvPr id="4" name="灯片编号占位符 3"/>
          <p:cNvSpPr>
            <a:spLocks noGrp="1"/>
          </p:cNvSpPr>
          <p:nvPr>
            <p:ph type="sldNum" sz="quarter" idx="10"/>
          </p:nvPr>
        </p:nvSpPr>
        <p:spPr/>
        <p:txBody>
          <a:bodyPr/>
          <a:lstStyle/>
          <a:p>
            <a:fld id="{2650860B-51E4-466D-B65F-97EB7C7756BD}" type="slidenum">
              <a:rPr lang="zh-CN" altLang="en-US" smtClean="0"/>
              <a:t>23</a:t>
            </a:fld>
            <a:endParaRPr lang="zh-CN" altLang="en-US"/>
          </a:p>
        </p:txBody>
      </p:sp>
    </p:spTree>
    <p:extLst>
      <p:ext uri="{BB962C8B-B14F-4D97-AF65-F5344CB8AC3E}">
        <p14:creationId xmlns:p14="http://schemas.microsoft.com/office/powerpoint/2010/main" val="40665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为什么要使用神经网络</a:t>
            </a:r>
          </a:p>
        </p:txBody>
      </p:sp>
      <p:sp>
        <p:nvSpPr>
          <p:cNvPr id="4" name="灯片编号占位符 3"/>
          <p:cNvSpPr>
            <a:spLocks noGrp="1"/>
          </p:cNvSpPr>
          <p:nvPr>
            <p:ph type="sldNum" sz="quarter" idx="10"/>
          </p:nvPr>
        </p:nvSpPr>
        <p:spPr/>
        <p:txBody>
          <a:bodyPr/>
          <a:lstStyle/>
          <a:p>
            <a:fld id="{2650860B-51E4-466D-B65F-97EB7C7756BD}" type="slidenum">
              <a:rPr lang="zh-CN" altLang="en-US" smtClean="0"/>
              <a:t>27</a:t>
            </a:fld>
            <a:endParaRPr lang="zh-CN" altLang="en-US"/>
          </a:p>
        </p:txBody>
      </p:sp>
    </p:spTree>
    <p:extLst>
      <p:ext uri="{BB962C8B-B14F-4D97-AF65-F5344CB8AC3E}">
        <p14:creationId xmlns:p14="http://schemas.microsoft.com/office/powerpoint/2010/main" val="2991242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对于数字识别任务，直接从</a:t>
            </a:r>
            <a:r>
              <a:rPr lang="en-US" altLang="zh-CN" dirty="0"/>
              <a:t>x</a:t>
            </a:r>
            <a:r>
              <a:rPr lang="zh-CN" altLang="en-US" dirty="0"/>
              <a:t>到</a:t>
            </a:r>
            <a:r>
              <a:rPr lang="en-US" altLang="zh-CN" dirty="0"/>
              <a:t>y</a:t>
            </a:r>
            <a:r>
              <a:rPr lang="zh-CN" altLang="en-US" dirty="0"/>
              <a:t>的难度过大，我们可以在线性模型前再增加两个线性模型</a:t>
            </a:r>
          </a:p>
        </p:txBody>
      </p:sp>
      <p:sp>
        <p:nvSpPr>
          <p:cNvPr id="4" name="灯片编号占位符 3"/>
          <p:cNvSpPr>
            <a:spLocks noGrp="1"/>
          </p:cNvSpPr>
          <p:nvPr>
            <p:ph type="sldNum" sz="quarter" idx="10"/>
          </p:nvPr>
        </p:nvSpPr>
        <p:spPr/>
        <p:txBody>
          <a:bodyPr/>
          <a:lstStyle/>
          <a:p>
            <a:fld id="{2650860B-51E4-466D-B65F-97EB7C7756BD}" type="slidenum">
              <a:rPr lang="zh-CN" altLang="en-US" smtClean="0"/>
              <a:t>28</a:t>
            </a:fld>
            <a:endParaRPr lang="zh-CN" altLang="en-US"/>
          </a:p>
        </p:txBody>
      </p:sp>
    </p:spTree>
    <p:extLst>
      <p:ext uri="{BB962C8B-B14F-4D97-AF65-F5344CB8AC3E}">
        <p14:creationId xmlns:p14="http://schemas.microsoft.com/office/powerpoint/2010/main" val="890415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2097152" name="图片 2"/>
          <p:cNvPicPr>
            <a:picLocks noChangeAspect="1"/>
          </p:cNvPicPr>
          <p:nvPr/>
        </p:nvPicPr>
        <p:blipFill>
          <a:blip r:embed="rId2"/>
          <a:stretch>
            <a:fillRect/>
          </a:stretch>
        </p:blipFill>
        <p:spPr>
          <a:xfrm>
            <a:off x="359807" y="1524000"/>
            <a:ext cx="6117446" cy="4684464"/>
          </a:xfrm>
          <a:prstGeom prst="rect">
            <a:avLst/>
          </a:prstGeom>
        </p:spPr>
      </p:pic>
      <p:sp>
        <p:nvSpPr>
          <p:cNvPr id="1048582"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583"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sz="2700">
              <a:solidFill>
                <a:srgbClr val="FFFFFF"/>
              </a:solidFill>
            </a:endParaRPr>
          </a:p>
        </p:txBody>
      </p:sp>
      <p:sp>
        <p:nvSpPr>
          <p:cNvPr id="1048584"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585"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dirty="0">
              <a:solidFill>
                <a:srgbClr val="FFFFFF"/>
              </a:solidFill>
            </a:endParaRPr>
          </a:p>
        </p:txBody>
      </p:sp>
      <p:sp>
        <p:nvSpPr>
          <p:cNvPr id="1048586"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1048587"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1048588"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971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7017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805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9987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5012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6885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3152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8417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6803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56320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2097153" name="图片 11"/>
          <p:cNvPicPr>
            <a:picLocks noChangeAspect="1"/>
          </p:cNvPicPr>
          <p:nvPr/>
        </p:nvPicPr>
        <p:blipFill>
          <a:blip r:embed="rId2"/>
          <a:stretch>
            <a:fillRect/>
          </a:stretch>
        </p:blipFill>
        <p:spPr>
          <a:xfrm>
            <a:off x="359807" y="1524000"/>
            <a:ext cx="6117446" cy="4684464"/>
          </a:xfrm>
          <a:prstGeom prst="rect">
            <a:avLst/>
          </a:prstGeom>
        </p:spPr>
      </p:pic>
      <p:sp>
        <p:nvSpPr>
          <p:cNvPr id="1048599"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600"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601"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00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048595" name="标题 3"/>
          <p:cNvSpPr>
            <a:spLocks noGrp="1"/>
          </p:cNvSpPr>
          <p:nvPr>
            <p:ph type="title"/>
          </p:nvPr>
        </p:nvSpPr>
        <p:spPr/>
        <p:txBody>
          <a:bodyPr/>
          <a:lstStyle/>
          <a:p>
            <a:r>
              <a:rPr lang="zh-CN" altLang="en-US"/>
              <a:t>单击此处编辑母版标题样式</a:t>
            </a:r>
          </a:p>
        </p:txBody>
      </p:sp>
      <p:sp>
        <p:nvSpPr>
          <p:cNvPr id="1048596" name="Text Placeholder 12"/>
          <p:cNvSpPr>
            <a:spLocks noGrp="1"/>
          </p:cNvSpPr>
          <p:nvPr>
            <p:ph idx="1"/>
          </p:nvPr>
        </p:nvSpPr>
        <p:spPr bwMode="auto">
          <a:xfrm>
            <a:off x="609600" y="990600"/>
            <a:ext cx="10972800" cy="5410200"/>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1048718" name="Text Placeholder 12"/>
          <p:cNvSpPr>
            <a:spLocks noGrp="1"/>
          </p:cNvSpPr>
          <p:nvPr>
            <p:ph idx="1"/>
          </p:nvPr>
        </p:nvSpPr>
        <p:spPr bwMode="auto">
          <a:xfrm>
            <a:off x="609600" y="1066799"/>
            <a:ext cx="5486400" cy="5181599"/>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1048719" name="Text Placeholder 12"/>
          <p:cNvSpPr>
            <a:spLocks noGrp="1"/>
          </p:cNvSpPr>
          <p:nvPr>
            <p:ph idx="10"/>
          </p:nvPr>
        </p:nvSpPr>
        <p:spPr bwMode="auto">
          <a:xfrm>
            <a:off x="6248400" y="1066800"/>
            <a:ext cx="5334000" cy="5181598"/>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1048720" name="标题 2"/>
          <p:cNvSpPr>
            <a:spLocks noGrp="1"/>
          </p:cNvSpPr>
          <p:nvPr>
            <p:ph type="title"/>
          </p:nvPr>
        </p:nvSpPr>
        <p:spPr/>
        <p:txBody>
          <a:bodyPr/>
          <a:lstStyle/>
          <a:p>
            <a:r>
              <a:rPr lang="zh-CN" altLang="en-US"/>
              <a:t>单击此处编辑母版标题样式</a:t>
            </a:r>
            <a:endParaRPr lang="zh-CN" altLang="en-US" dirty="0"/>
          </a:p>
        </p:txBody>
      </p:sp>
      <p:cxnSp>
        <p:nvCxnSpPr>
          <p:cNvPr id="3145749" name="直接连接符 5"/>
          <p:cNvCxnSpPr>
            <a:cxnSpLocks/>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1048716" name="Text Placeholder 12"/>
          <p:cNvSpPr>
            <a:spLocks noGrp="1"/>
          </p:cNvSpPr>
          <p:nvPr>
            <p:ph idx="1"/>
          </p:nvPr>
        </p:nvSpPr>
        <p:spPr bwMode="auto">
          <a:xfrm>
            <a:off x="609599" y="990600"/>
            <a:ext cx="5885794" cy="5410200"/>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1048717" name="标题 2"/>
          <p:cNvSpPr>
            <a:spLocks noGrp="1"/>
          </p:cNvSpPr>
          <p:nvPr>
            <p:ph type="title"/>
          </p:nvPr>
        </p:nvSpPr>
        <p:spPr/>
        <p:txBody>
          <a:bodyPr/>
          <a:lstStyle/>
          <a:p>
            <a:r>
              <a:rPr lang="zh-CN" altLang="en-US"/>
              <a:t>单击此处编辑母版标题样式</a:t>
            </a:r>
          </a:p>
        </p:txBody>
      </p:sp>
      <p:cxnSp>
        <p:nvCxnSpPr>
          <p:cNvPr id="3145748" name="直接连接符 3"/>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11/26/23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4843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11/26/23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7611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576" name="Title Placeholder 21"/>
          <p:cNvSpPr>
            <a:spLocks noGrp="1"/>
          </p:cNvSpPr>
          <p:nvPr>
            <p:ph type="title"/>
          </p:nvPr>
        </p:nvSpPr>
        <p:spPr bwMode="auto">
          <a:xfrm>
            <a:off x="609600" y="152401"/>
            <a:ext cx="10972800" cy="733410"/>
          </a:xfrm>
          <a:prstGeom prst="rect">
            <a:avLst/>
          </a:prstGeom>
          <a:noFill/>
          <a:ln>
            <a:noFill/>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48577" name="Text Placeholder 12"/>
          <p:cNvSpPr>
            <a:spLocks noGrp="1"/>
          </p:cNvSpPr>
          <p:nvPr>
            <p:ph type="body" idx="1"/>
          </p:nvPr>
        </p:nvSpPr>
        <p:spPr bwMode="auto">
          <a:xfrm>
            <a:off x="609600" y="990599"/>
            <a:ext cx="10972800" cy="5410197"/>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48578"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p:spPr>
        <p:txBody>
          <a:bodyPr/>
          <a:lstStyle/>
          <a:p>
            <a:endParaRPr lang="zh-CN" altLang="en-US"/>
          </a:p>
        </p:txBody>
      </p:sp>
      <p:sp>
        <p:nvSpPr>
          <p:cNvPr id="1048580" name="Rectangle 17"/>
          <p:cNvSpPr/>
          <p:nvPr/>
        </p:nvSpPr>
        <p:spPr>
          <a:xfrm>
            <a:off x="10972800" y="6528117"/>
            <a:ext cx="284481" cy="294641"/>
          </a:xfrm>
          <a:prstGeom prst="rect">
            <a:avLst/>
          </a:prstGeom>
        </p:spPr>
        <p:txBody>
          <a:bodyPr wrap="none" anchor="ctr">
            <a:spAutoFit/>
          </a:bodyPr>
          <a:lstStyle/>
          <a:p>
            <a:fld id="{7A0AC270-0923-4589-A51D-6091E7C5371F}" type="slidenum">
              <a:rPr lang="zh-CN" altLang="en-US" sz="1400" kern="1200" smtClean="0">
                <a:solidFill>
                  <a:schemeClr val="tx2"/>
                </a:solidFill>
                <a:latin typeface="+mn-ea"/>
                <a:ea typeface="+mn-ea"/>
                <a:cs typeface="Arial" panose="020B0604020202020204" pitchFamily="34" charset="0"/>
              </a:rPr>
              <a:t>‹#›</a:t>
            </a:fld>
            <a:endParaRPr lang="en-US" altLang="zh-CN" sz="1400" kern="1200" dirty="0">
              <a:solidFill>
                <a:schemeClr val="tx2"/>
              </a:solidFill>
              <a:latin typeface="+mn-ea"/>
              <a:ea typeface="+mn-ea"/>
              <a:cs typeface="Arial" panose="020B0604020202020204" pitchFamily="34" charset="0"/>
            </a:endParaRPr>
          </a:p>
        </p:txBody>
      </p:sp>
      <p:sp>
        <p:nvSpPr>
          <p:cNvPr id="1048581" name="Straight Connector 27"/>
          <p:cNvSpPr>
            <a:spLocks noChangeShapeType="1"/>
          </p:cNvSpPr>
          <p:nvPr/>
        </p:nvSpPr>
        <p:spPr bwMode="auto">
          <a:xfrm>
            <a:off x="609600" y="6477000"/>
            <a:ext cx="10972800" cy="0"/>
          </a:xfrm>
          <a:prstGeom prst="line">
            <a:avLst/>
          </a:prstGeom>
          <a:noFill/>
          <a:ln w="9525" algn="ctr">
            <a:solidFill>
              <a:schemeClr val="accent2"/>
            </a:solidFill>
            <a:prstDash val="dash"/>
            <a:round/>
            <a:headEnd/>
            <a:tailEnd/>
          </a:ln>
        </p:spPr>
        <p:txBody>
          <a:bodyPr/>
          <a:lstStyle/>
          <a:p>
            <a:endParaRPr lang="zh-CN" altLang="en-US" sz="1400">
              <a:latin typeface="+mn-ea"/>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B3845B-F530-4A95-8FED-37D5B4F9EFF2}" type="datetimeFigureOut">
              <a:rPr lang="zh-CN" altLang="en-US" smtClean="0"/>
              <a:t>2023/11/26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E5811-0789-4C73-AB1E-14CD01FC73C2}" type="slidenum">
              <a:rPr lang="zh-CN" altLang="en-US" smtClean="0"/>
              <a:t>‹#›</a:t>
            </a:fld>
            <a:endParaRPr lang="zh-CN" altLang="en-US"/>
          </a:p>
        </p:txBody>
      </p:sp>
      <p:sp>
        <p:nvSpPr>
          <p:cNvPr id="7" name="Rectangle 9"/>
          <p:cNvSpPr>
            <a:spLocks noChangeArrowheads="1"/>
          </p:cNvSpPr>
          <p:nvPr/>
        </p:nvSpPr>
        <p:spPr bwMode="auto">
          <a:xfrm>
            <a:off x="0" y="1000125"/>
            <a:ext cx="645584" cy="166832"/>
          </a:xfrm>
          <a:prstGeom prst="rect">
            <a:avLst/>
          </a:prstGeom>
          <a:gradFill flip="none" rotWithShape="1">
            <a:gsLst>
              <a:gs pos="0">
                <a:srgbClr val="0066CC">
                  <a:shade val="30000"/>
                  <a:satMod val="115000"/>
                </a:srgbClr>
              </a:gs>
              <a:gs pos="50000">
                <a:srgbClr val="0066CC">
                  <a:shade val="67500"/>
                  <a:satMod val="115000"/>
                </a:srgbClr>
              </a:gs>
              <a:gs pos="100000">
                <a:srgbClr val="0066CC">
                  <a:shade val="100000"/>
                  <a:satMod val="115000"/>
                </a:srgbClr>
              </a:gs>
            </a:gsLst>
            <a:lin ang="0" scaled="1"/>
            <a:tileRect/>
          </a:gradFill>
          <a:ln>
            <a:noFill/>
          </a:ln>
          <a:effectLst/>
        </p:spPr>
        <p:txBody>
          <a:bodyPr wrap="none" anchor="ct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p>
        </p:txBody>
      </p:sp>
      <p:sp>
        <p:nvSpPr>
          <p:cNvPr id="8" name="Rectangle 10"/>
          <p:cNvSpPr>
            <a:spLocks noChangeArrowheads="1"/>
          </p:cNvSpPr>
          <p:nvPr/>
        </p:nvSpPr>
        <p:spPr bwMode="auto">
          <a:xfrm>
            <a:off x="702733" y="996950"/>
            <a:ext cx="11489267" cy="166832"/>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hangingPunct="1"/>
            <a:endParaRPr lang="zh-CN" altLang="en-US" sz="2400"/>
          </a:p>
        </p:txBody>
      </p:sp>
      <p:sp>
        <p:nvSpPr>
          <p:cNvPr id="9" name="Text Box 11"/>
          <p:cNvSpPr txBox="1">
            <a:spLocks noChangeArrowheads="1"/>
          </p:cNvSpPr>
          <p:nvPr/>
        </p:nvSpPr>
        <p:spPr bwMode="auto">
          <a:xfrm>
            <a:off x="322873" y="935906"/>
            <a:ext cx="34176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CC6AFE6F-DA54-4337-ADC7-9B4643189B01}" type="slidenum">
              <a:rPr lang="en-US" altLang="zh-CN" sz="1000" b="1" smtClean="0">
                <a:solidFill>
                  <a:schemeClr val="bg1"/>
                </a:solidFill>
                <a:ea typeface="宋体" panose="02010600030101010101" pitchFamily="2" charset="-122"/>
              </a:rPr>
              <a:pPr algn="r" eaLnBrk="1" hangingPunct="1">
                <a:defRPr/>
              </a:pPr>
              <a:t>‹#›</a:t>
            </a:fld>
            <a:endParaRPr lang="en-US" altLang="zh-CN" sz="1000" b="1" dirty="0">
              <a:solidFill>
                <a:schemeClr val="bg1"/>
              </a:solidFill>
              <a:ea typeface="宋体" panose="02010600030101010101" pitchFamily="2" charset="-122"/>
            </a:endParaRPr>
          </a:p>
        </p:txBody>
      </p:sp>
    </p:spTree>
    <p:extLst>
      <p:ext uri="{BB962C8B-B14F-4D97-AF65-F5344CB8AC3E}">
        <p14:creationId xmlns:p14="http://schemas.microsoft.com/office/powerpoint/2010/main" val="252695149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customXml" Target="../ink/ink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5.emf"/><Relationship Id="rId4" Type="http://schemas.openxmlformats.org/officeDocument/2006/relationships/customXml" Target="../ink/ink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710.png"/><Relationship Id="rId5" Type="http://schemas.openxmlformats.org/officeDocument/2006/relationships/image" Target="../media/image63.png"/><Relationship Id="rId4" Type="http://schemas.openxmlformats.org/officeDocument/2006/relationships/image" Target="../media/image51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28.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60.png"/><Relationship Id="rId18" Type="http://schemas.openxmlformats.org/officeDocument/2006/relationships/image" Target="../media/image310.png"/><Relationship Id="rId3" Type="http://schemas.openxmlformats.org/officeDocument/2006/relationships/image" Target="../media/image160.png"/><Relationship Id="rId7" Type="http://schemas.openxmlformats.org/officeDocument/2006/relationships/image" Target="../media/image200.png"/><Relationship Id="rId12" Type="http://schemas.openxmlformats.org/officeDocument/2006/relationships/image" Target="../media/image250.png"/><Relationship Id="rId17" Type="http://schemas.openxmlformats.org/officeDocument/2006/relationships/image" Target="../media/image300.png"/><Relationship Id="rId2" Type="http://schemas.openxmlformats.org/officeDocument/2006/relationships/notesSlide" Target="../notesSlides/notesSlide9.xml"/><Relationship Id="rId16" Type="http://schemas.openxmlformats.org/officeDocument/2006/relationships/image" Target="../media/image290.png"/><Relationship Id="rId1" Type="http://schemas.openxmlformats.org/officeDocument/2006/relationships/slideLayout" Target="../slideLayouts/slideLayout8.xml"/><Relationship Id="rId6" Type="http://schemas.openxmlformats.org/officeDocument/2006/relationships/image" Target="../media/image190.png"/><Relationship Id="rId11" Type="http://schemas.openxmlformats.org/officeDocument/2006/relationships/image" Target="../media/image240.png"/><Relationship Id="rId5" Type="http://schemas.openxmlformats.org/officeDocument/2006/relationships/image" Target="../media/image180.png"/><Relationship Id="rId15" Type="http://schemas.openxmlformats.org/officeDocument/2006/relationships/image" Target="../media/image280.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27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360.png"/><Relationship Id="rId11" Type="http://schemas.openxmlformats.org/officeDocument/2006/relationships/image" Target="../media/image41.png"/><Relationship Id="rId5" Type="http://schemas.openxmlformats.org/officeDocument/2006/relationships/image" Target="../media/image350.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jpeg"/><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2.jpeg"/><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5.xml"/><Relationship Id="rId7" Type="http://schemas.openxmlformats.org/officeDocument/2006/relationships/image" Target="../media/image70.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69.wmf"/><Relationship Id="rId5" Type="http://schemas.openxmlformats.org/officeDocument/2006/relationships/oleObject" Target="../embeddings/oleObject1.bin"/><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vision.stanford.edu/teaching/cs231n-demos/linear-classify/" TargetMode="Externa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hyperlink" Target="structure%20of%20brain.mp4" TargetMode="Externa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9.xml"/><Relationship Id="rId7" Type="http://schemas.openxmlformats.org/officeDocument/2006/relationships/diagramQuickStyle" Target="../diagrams/quickStyle1.xml"/><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2.jpeg"/><Relationship Id="rId9" Type="http://schemas.microsoft.com/office/2007/relationships/diagramDrawing" Target="../diagrams/drawing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600.png"/><Relationship Id="rId3" Type="http://schemas.openxmlformats.org/officeDocument/2006/relationships/image" Target="../media/image94.png"/><Relationship Id="rId7" Type="http://schemas.openxmlformats.org/officeDocument/2006/relationships/image" Target="../media/image104.png"/><Relationship Id="rId12" Type="http://schemas.openxmlformats.org/officeDocument/2006/relationships/image" Target="../media/image98.jp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910.png"/><Relationship Id="rId11" Type="http://schemas.openxmlformats.org/officeDocument/2006/relationships/image" Target="../media/image1400.png"/><Relationship Id="rId5" Type="http://schemas.openxmlformats.org/officeDocument/2006/relationships/image" Target="../media/image96.png"/><Relationship Id="rId10" Type="http://schemas.openxmlformats.org/officeDocument/2006/relationships/image" Target="../media/image1300.png"/><Relationship Id="rId4" Type="http://schemas.openxmlformats.org/officeDocument/2006/relationships/image" Target="../media/image95.png"/><Relationship Id="rId9"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image" Target="../media/image96.png"/><Relationship Id="rId1" Type="http://schemas.openxmlformats.org/officeDocument/2006/relationships/slideLayout" Target="../slideLayouts/slideLayout16.xml"/><Relationship Id="rId4" Type="http://schemas.openxmlformats.org/officeDocument/2006/relationships/image" Target="../media/image1800.png"/></Relationships>
</file>

<file path=ppt/slides/_rels/slide6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790.png"/><Relationship Id="rId4" Type="http://schemas.openxmlformats.org/officeDocument/2006/relationships/image" Target="../media/image780.png"/></Relationships>
</file>

<file path=ppt/slides/_rels/slide7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102.png"/><Relationship Id="rId1" Type="http://schemas.openxmlformats.org/officeDocument/2006/relationships/slideLayout" Target="../slideLayouts/slideLayout16.xml"/><Relationship Id="rId4" Type="http://schemas.openxmlformats.org/officeDocument/2006/relationships/image" Target="../media/image590.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820.png"/><Relationship Id="rId4" Type="http://schemas.openxmlformats.org/officeDocument/2006/relationships/image" Target="../media/image610.png"/></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nndl/exercise/tree/master/chap4_%20simple%20neural%20network"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itle 1"/>
          <p:cNvSpPr>
            <a:spLocks noGrp="1"/>
          </p:cNvSpPr>
          <p:nvPr>
            <p:ph type="ctrTitle"/>
          </p:nvPr>
        </p:nvSpPr>
        <p:spPr/>
        <p:txBody>
          <a:bodyPr/>
          <a:lstStyle/>
          <a:p>
            <a:r>
              <a:rPr lang="zh-CN" altLang="en-US" dirty="0"/>
              <a:t>第四章   前馈神经网络</a:t>
            </a:r>
            <a:br>
              <a:rPr lang="en-US" altLang="zh-CN"/>
            </a:br>
            <a:endParaRPr lang="zh-CN" altLang="en-US" sz="2000" dirty="0"/>
          </a:p>
        </p:txBody>
      </p:sp>
      <p:sp>
        <p:nvSpPr>
          <p:cNvPr id="1048590" name="副标题 5"/>
          <p:cNvSpPr>
            <a:spLocks noGrp="1"/>
          </p:cNvSpPr>
          <p:nvPr>
            <p:ph type="subTitle" idx="1"/>
          </p:nvPr>
        </p:nvSpPr>
        <p:spPr/>
        <p:txBody>
          <a:bodyPr/>
          <a:lstStyle/>
          <a:p>
            <a:r>
              <a:rPr lang="en-US" altLang="zh-CN" b="1" dirty="0">
                <a:solidFill>
                  <a:srgbClr val="FF0000"/>
                </a:solidFill>
              </a:rPr>
              <a:t>《</a:t>
            </a:r>
            <a:r>
              <a:rPr lang="zh-CN" altLang="en-US" b="1" dirty="0">
                <a:solidFill>
                  <a:srgbClr val="FF0000"/>
                </a:solidFill>
              </a:rPr>
              <a:t>计算机视觉</a:t>
            </a:r>
            <a:r>
              <a:rPr lang="en-US" altLang="zh-CN" b="1" dirty="0">
                <a:solidFill>
                  <a:srgbClr val="FF0000"/>
                </a:solidFill>
              </a:rPr>
              <a:t>》</a:t>
            </a:r>
            <a:endParaRPr lang="zh-CN" altLang="en-US" b="1" dirty="0">
              <a:solidFill>
                <a:srgbClr val="FF0000"/>
              </a:solidFill>
            </a:endParaRPr>
          </a:p>
        </p:txBody>
      </p:sp>
      <p:sp>
        <p:nvSpPr>
          <p:cNvPr id="1048591" name="Text Placeholder 14"/>
          <p:cNvSpPr>
            <a:spLocks noGrp="1"/>
          </p:cNvSpPr>
          <p:nvPr>
            <p:ph type="body" sz="quarter" idx="10"/>
          </p:nvPr>
        </p:nvSpPr>
        <p:spPr>
          <a:xfrm>
            <a:off x="3733800" y="5550204"/>
            <a:ext cx="7010399" cy="790860"/>
          </a:xfrm>
        </p:spPr>
        <p:txBody>
          <a:bodyPr/>
          <a:lstStyle/>
          <a:p>
            <a:r>
              <a:rPr lang="zh-CN" altLang="en-US" sz="2000" dirty="0"/>
              <a:t>参考资料：</a:t>
            </a:r>
            <a:r>
              <a:rPr lang="en-US" altLang="zh-CN" sz="2000" dirty="0"/>
              <a:t>[1] </a:t>
            </a:r>
            <a:r>
              <a:rPr lang="zh-CN" altLang="en-US" sz="2000" dirty="0"/>
              <a:t>邱锡鹏</a:t>
            </a:r>
            <a:r>
              <a:rPr lang="en-US" altLang="zh-CN" sz="2000" dirty="0"/>
              <a:t>《</a:t>
            </a:r>
            <a:r>
              <a:rPr lang="zh-CN" altLang="en-US" sz="2000" dirty="0"/>
              <a:t>神经网络与深度学习</a:t>
            </a:r>
            <a:r>
              <a:rPr lang="en-US" altLang="zh-CN" sz="2000" dirty="0"/>
              <a:t>》</a:t>
            </a:r>
          </a:p>
          <a:p>
            <a:r>
              <a:rPr lang="en-US" altLang="zh-CN" sz="2000"/>
              <a:t>    </a:t>
            </a:r>
            <a:r>
              <a:rPr lang="en-US" altLang="zh-CN" sz="2000" dirty="0"/>
              <a:t>[2]</a:t>
            </a:r>
            <a:r>
              <a:rPr lang="zh-CN" altLang="en-US" sz="2000" dirty="0"/>
              <a:t> 计算机视觉课程组资料</a:t>
            </a:r>
            <a:endParaRPr lang="en-US" altLang="zh-CN" sz="2000"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标题 1"/>
          <p:cNvSpPr>
            <a:spLocks noGrp="1"/>
          </p:cNvSpPr>
          <p:nvPr>
            <p:ph type="title"/>
          </p:nvPr>
        </p:nvSpPr>
        <p:spPr/>
        <p:txBody>
          <a:bodyPr/>
          <a:lstStyle/>
          <a:p>
            <a:r>
              <a:rPr lang="zh-CN" altLang="en-US"/>
              <a:t>常见激活函数</a:t>
            </a:r>
            <a:endParaRPr lang="zh-CN" altLang="en-US" dirty="0"/>
          </a:p>
        </p:txBody>
      </p:sp>
      <p:pic>
        <p:nvPicPr>
          <p:cNvPr id="2097162" name="图片 2" descr="屏幕剪辑"/>
          <p:cNvPicPr>
            <a:picLocks noChangeAspect="1"/>
          </p:cNvPicPr>
          <p:nvPr/>
        </p:nvPicPr>
        <p:blipFill>
          <a:blip r:embed="rId2"/>
          <a:stretch>
            <a:fillRect/>
          </a:stretch>
        </p:blipFill>
        <p:spPr>
          <a:xfrm>
            <a:off x="738446" y="1279449"/>
            <a:ext cx="2224128" cy="1244222"/>
          </a:xfrm>
          <a:prstGeom prst="rect">
            <a:avLst/>
          </a:prstGeom>
        </p:spPr>
      </p:pic>
      <p:pic>
        <p:nvPicPr>
          <p:cNvPr id="2097163" name="图片 3" descr="屏幕剪辑"/>
          <p:cNvPicPr>
            <a:picLocks noChangeAspect="1"/>
          </p:cNvPicPr>
          <p:nvPr/>
        </p:nvPicPr>
        <p:blipFill>
          <a:blip r:embed="rId3"/>
          <a:stretch>
            <a:fillRect/>
          </a:stretch>
        </p:blipFill>
        <p:spPr>
          <a:xfrm>
            <a:off x="204345" y="2452545"/>
            <a:ext cx="3733865" cy="1261878"/>
          </a:xfrm>
          <a:prstGeom prst="rect">
            <a:avLst/>
          </a:prstGeom>
        </p:spPr>
      </p:pic>
      <p:pic>
        <p:nvPicPr>
          <p:cNvPr id="2097164" name="图片 4" descr="屏幕剪辑"/>
          <p:cNvPicPr>
            <a:picLocks noChangeAspect="1"/>
          </p:cNvPicPr>
          <p:nvPr/>
        </p:nvPicPr>
        <p:blipFill>
          <a:blip r:embed="rId4"/>
          <a:stretch>
            <a:fillRect/>
          </a:stretch>
        </p:blipFill>
        <p:spPr>
          <a:xfrm>
            <a:off x="572782" y="3266162"/>
            <a:ext cx="3387739" cy="1212186"/>
          </a:xfrm>
          <a:prstGeom prst="rect">
            <a:avLst/>
          </a:prstGeom>
        </p:spPr>
      </p:pic>
      <p:pic>
        <p:nvPicPr>
          <p:cNvPr id="2097165" name="图片 5" descr="屏幕剪辑"/>
          <p:cNvPicPr>
            <a:picLocks noChangeAspect="1"/>
          </p:cNvPicPr>
          <p:nvPr/>
        </p:nvPicPr>
        <p:blipFill>
          <a:blip r:embed="rId5"/>
          <a:stretch>
            <a:fillRect/>
          </a:stretch>
        </p:blipFill>
        <p:spPr>
          <a:xfrm>
            <a:off x="760582" y="4210171"/>
            <a:ext cx="3704417" cy="1148428"/>
          </a:xfrm>
          <a:prstGeom prst="rect">
            <a:avLst/>
          </a:prstGeom>
        </p:spPr>
      </p:pic>
      <p:pic>
        <p:nvPicPr>
          <p:cNvPr id="2097166" name="图片 6" descr="屏幕剪辑"/>
          <p:cNvPicPr>
            <a:picLocks noChangeAspect="1"/>
          </p:cNvPicPr>
          <p:nvPr/>
        </p:nvPicPr>
        <p:blipFill>
          <a:blip r:embed="rId6"/>
          <a:stretch>
            <a:fillRect/>
          </a:stretch>
        </p:blipFill>
        <p:spPr>
          <a:xfrm>
            <a:off x="4343400" y="1524000"/>
            <a:ext cx="4631993" cy="3200484"/>
          </a:xfrm>
          <a:prstGeom prst="rect">
            <a:avLst/>
          </a:prstGeom>
        </p:spPr>
      </p:pic>
      <p:pic>
        <p:nvPicPr>
          <p:cNvPr id="2097167" name="图片 7" descr="屏幕剪辑"/>
          <p:cNvPicPr>
            <a:picLocks noChangeAspect="1"/>
          </p:cNvPicPr>
          <p:nvPr/>
        </p:nvPicPr>
        <p:blipFill>
          <a:blip r:embed="rId7"/>
          <a:stretch>
            <a:fillRect/>
          </a:stretch>
        </p:blipFill>
        <p:spPr>
          <a:xfrm>
            <a:off x="627335" y="5734172"/>
            <a:ext cx="2787357" cy="354383"/>
          </a:xfrm>
          <a:prstGeom prst="rect">
            <a:avLst/>
          </a:prstGeom>
        </p:spPr>
      </p:pic>
      <p:sp>
        <p:nvSpPr>
          <p:cNvPr id="1048624" name="矩形 8"/>
          <p:cNvSpPr/>
          <p:nvPr/>
        </p:nvSpPr>
        <p:spPr>
          <a:xfrm>
            <a:off x="8561467" y="1379147"/>
            <a:ext cx="3258800" cy="1424940"/>
          </a:xfrm>
          <a:prstGeom prst="rect">
            <a:avLst/>
          </a:prstGeom>
        </p:spPr>
        <p:txBody>
          <a:bodyPr wrap="square">
            <a:spAutoFit/>
          </a:bodyPr>
          <a:lstStyle/>
          <a:p>
            <a:pPr marL="80962" indent="-204788">
              <a:buSzPct val="76000"/>
              <a:buFont typeface="Wingdings 3" panose="05040102010807070707" pitchFamily="18" charset="2"/>
              <a:buChar char=""/>
            </a:pPr>
            <a:r>
              <a:rPr lang="zh-CN" altLang="en-US" dirty="0">
                <a:latin typeface="华文楷体" panose="02010600040101010101" pitchFamily="2" charset="-122"/>
                <a:ea typeface="华文楷体" panose="02010600040101010101" pitchFamily="2" charset="-122"/>
              </a:rPr>
              <a:t>计算上更加高效</a:t>
            </a:r>
          </a:p>
          <a:p>
            <a:pPr marL="80962" indent="-204788">
              <a:buSzPct val="76000"/>
              <a:buFont typeface="Wingdings 3" panose="05040102010807070707" pitchFamily="18" charset="2"/>
              <a:buChar char=""/>
            </a:pPr>
            <a:r>
              <a:rPr lang="zh-CN" altLang="en-US" dirty="0">
                <a:latin typeface="华文楷体" panose="02010600040101010101" pitchFamily="2" charset="-122"/>
                <a:ea typeface="华文楷体" panose="02010600040101010101" pitchFamily="2" charset="-122"/>
              </a:rPr>
              <a:t>生物学合理性</a:t>
            </a:r>
            <a:endParaRPr lang="en-US" altLang="zh-CN" dirty="0">
              <a:latin typeface="华文楷体" panose="02010600040101010101" pitchFamily="2" charset="-122"/>
              <a:ea typeface="华文楷体" panose="02010600040101010101" pitchFamily="2" charset="-122"/>
            </a:endParaRPr>
          </a:p>
          <a:p>
            <a:pPr marL="538162" lvl="1" indent="-204788">
              <a:buSzPct val="76000"/>
              <a:buFont typeface="Wingdings 3" panose="05040102010807070707" pitchFamily="18" charset="2"/>
              <a:buChar char=""/>
            </a:pPr>
            <a:r>
              <a:rPr lang="zh-CN" altLang="en-US" dirty="0">
                <a:latin typeface="华文楷体" panose="02010600040101010101" pitchFamily="2" charset="-122"/>
                <a:ea typeface="华文楷体" panose="02010600040101010101" pitchFamily="2" charset="-122"/>
              </a:rPr>
              <a:t>单侧抑制、宽兴奋边界</a:t>
            </a:r>
            <a:endParaRPr lang="en-US" altLang="zh-CN" dirty="0">
              <a:latin typeface="华文楷体" panose="02010600040101010101" pitchFamily="2" charset="-122"/>
              <a:ea typeface="华文楷体" panose="02010600040101010101" pitchFamily="2" charset="-122"/>
            </a:endParaRPr>
          </a:p>
          <a:p>
            <a:pPr marL="80962" indent="-204788">
              <a:buSzPct val="76000"/>
              <a:buFont typeface="Wingdings 3" panose="05040102010807070707" pitchFamily="18" charset="2"/>
              <a:buChar char=""/>
            </a:pPr>
            <a:r>
              <a:rPr lang="zh-CN" altLang="en-US" dirty="0">
                <a:latin typeface="华文楷体" panose="02010600040101010101" pitchFamily="2" charset="-122"/>
                <a:ea typeface="华文楷体" panose="02010600040101010101" pitchFamily="2" charset="-122"/>
              </a:rPr>
              <a:t>在一定程度上缓解梯度消失问题</a:t>
            </a:r>
          </a:p>
        </p:txBody>
      </p:sp>
      <p:sp>
        <p:nvSpPr>
          <p:cNvPr id="3" name="文本框 2">
            <a:extLst>
              <a:ext uri="{FF2B5EF4-FFF2-40B4-BE49-F238E27FC236}">
                <a16:creationId xmlns:a16="http://schemas.microsoft.com/office/drawing/2014/main" id="{7A54DACF-2466-45B5-88A5-7D3ED6CE83EE}"/>
              </a:ext>
            </a:extLst>
          </p:cNvPr>
          <p:cNvSpPr txBox="1"/>
          <p:nvPr/>
        </p:nvSpPr>
        <p:spPr>
          <a:xfrm>
            <a:off x="8115850" y="5213866"/>
            <a:ext cx="3704417" cy="369332"/>
          </a:xfrm>
          <a:prstGeom prst="rect">
            <a:avLst/>
          </a:prstGeom>
          <a:noFill/>
        </p:spPr>
        <p:txBody>
          <a:bodyPr wrap="square" rtlCol="0">
            <a:spAutoFit/>
          </a:bodyPr>
          <a:lstStyle/>
          <a:p>
            <a:r>
              <a:rPr lang="zh-CN" altLang="en-US" dirty="0">
                <a:solidFill>
                  <a:srgbClr val="FF0000"/>
                </a:solidFill>
              </a:rPr>
              <a:t>如何选择激活函数？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标题 1"/>
          <p:cNvSpPr>
            <a:spLocks noGrp="1"/>
          </p:cNvSpPr>
          <p:nvPr>
            <p:ph type="title"/>
          </p:nvPr>
        </p:nvSpPr>
        <p:spPr/>
        <p:txBody>
          <a:bodyPr/>
          <a:lstStyle/>
          <a:p>
            <a:r>
              <a:rPr lang="zh-CN" altLang="en-US" dirty="0"/>
              <a:t>常见激活函数及其导数</a:t>
            </a:r>
          </a:p>
        </p:txBody>
      </p:sp>
      <p:pic>
        <p:nvPicPr>
          <p:cNvPr id="2097172" name="图片 3"/>
          <p:cNvPicPr>
            <a:picLocks noChangeAspect="1"/>
          </p:cNvPicPr>
          <p:nvPr/>
        </p:nvPicPr>
        <p:blipFill>
          <a:blip r:embed="rId2"/>
          <a:stretch>
            <a:fillRect/>
          </a:stretch>
        </p:blipFill>
        <p:spPr>
          <a:xfrm>
            <a:off x="2667000" y="2286000"/>
            <a:ext cx="6629400" cy="29842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标题 1"/>
          <p:cNvSpPr>
            <a:spLocks noGrp="1"/>
          </p:cNvSpPr>
          <p:nvPr>
            <p:ph type="title"/>
          </p:nvPr>
        </p:nvSpPr>
        <p:spPr/>
        <p:txBody>
          <a:bodyPr/>
          <a:lstStyle/>
          <a:p>
            <a:r>
              <a:rPr lang="zh-CN" altLang="en-US" dirty="0"/>
              <a:t>激活函数的性质 </a:t>
            </a:r>
            <a:r>
              <a:rPr lang="en-US" altLang="zh-CN" dirty="0">
                <a:solidFill>
                  <a:srgbClr val="C00000"/>
                </a:solidFill>
              </a:rPr>
              <a:t>(</a:t>
            </a:r>
            <a:r>
              <a:rPr lang="zh-CN" altLang="en-US" dirty="0">
                <a:solidFill>
                  <a:srgbClr val="C00000"/>
                </a:solidFill>
              </a:rPr>
              <a:t>剧透，</a:t>
            </a:r>
            <a:r>
              <a:rPr lang="en-US" altLang="zh-CN" dirty="0">
                <a:solidFill>
                  <a:srgbClr val="C00000"/>
                </a:solidFill>
              </a:rPr>
              <a:t>why?)</a:t>
            </a:r>
            <a:endParaRPr lang="zh-CN" altLang="en-US" dirty="0">
              <a:solidFill>
                <a:srgbClr val="C00000"/>
              </a:solidFill>
            </a:endParaRPr>
          </a:p>
        </p:txBody>
      </p:sp>
      <p:sp>
        <p:nvSpPr>
          <p:cNvPr id="1048616" name="内容占位符 2"/>
          <p:cNvSpPr>
            <a:spLocks noGrp="1"/>
          </p:cNvSpPr>
          <p:nvPr>
            <p:ph idx="1"/>
          </p:nvPr>
        </p:nvSpPr>
        <p:spPr/>
        <p:txBody>
          <a:bodyPr/>
          <a:lstStyle/>
          <a:p>
            <a:r>
              <a:rPr lang="zh-CN" altLang="en-US" dirty="0"/>
              <a:t>连续并可导（允许少数点上不可导）的非线性函数</a:t>
            </a:r>
            <a:endParaRPr lang="en-US" altLang="zh-CN" dirty="0"/>
          </a:p>
          <a:p>
            <a:pPr lvl="1"/>
            <a:r>
              <a:rPr lang="zh-CN" altLang="en-US" dirty="0"/>
              <a:t>可导的激活函数可以直接利用数值优化的方法来学习网络参数</a:t>
            </a:r>
            <a:endParaRPr lang="en-US" altLang="zh-CN" dirty="0"/>
          </a:p>
          <a:p>
            <a:r>
              <a:rPr lang="zh-CN" altLang="en-US" dirty="0"/>
              <a:t>激活函数及其导函数要尽可能的简单</a:t>
            </a:r>
            <a:endParaRPr lang="en-US" altLang="zh-CN" dirty="0"/>
          </a:p>
          <a:p>
            <a:pPr lvl="1"/>
            <a:r>
              <a:rPr lang="zh-CN" altLang="en-US" dirty="0"/>
              <a:t>有利于提高网络计算效率  </a:t>
            </a:r>
            <a:endParaRPr lang="en-US" altLang="zh-CN" dirty="0"/>
          </a:p>
          <a:p>
            <a:r>
              <a:rPr lang="zh-CN" altLang="en-US" dirty="0"/>
              <a:t>激活函数的导函数的值域要在一个合适的区间内</a:t>
            </a:r>
            <a:endParaRPr lang="en-US" altLang="zh-CN" dirty="0"/>
          </a:p>
          <a:p>
            <a:pPr lvl="1"/>
            <a:r>
              <a:rPr lang="zh-CN" altLang="en-US" dirty="0"/>
              <a:t>不能太大也不能太小，否则会影响训练的效率和稳定性</a:t>
            </a:r>
            <a:endParaRPr lang="en-US" altLang="zh-CN" dirty="0"/>
          </a:p>
          <a:p>
            <a:r>
              <a:rPr lang="zh-CN" altLang="en-US" dirty="0"/>
              <a:t>单调递增</a:t>
            </a:r>
            <a:endParaRPr lang="en-US" altLang="zh-CN" dirty="0"/>
          </a:p>
          <a:p>
            <a:pPr lvl="1"/>
            <a:r>
              <a:rPr lang="en-US" altLang="zh-CN" dirty="0">
                <a:latin typeface="+mn-lt"/>
              </a:rPr>
              <a:t>???</a:t>
            </a:r>
            <a:endParaRPr lang="zh-CN" altLang="en-US" dirty="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标题 1"/>
          <p:cNvSpPr>
            <a:spLocks noGrp="1"/>
          </p:cNvSpPr>
          <p:nvPr>
            <p:ph type="title"/>
          </p:nvPr>
        </p:nvSpPr>
        <p:spPr/>
        <p:txBody>
          <a:bodyPr/>
          <a:lstStyle/>
          <a:p>
            <a:r>
              <a:rPr lang="zh-CN" altLang="en-US" dirty="0"/>
              <a:t>人工神经网络</a:t>
            </a:r>
          </a:p>
        </p:txBody>
      </p:sp>
      <p:sp>
        <p:nvSpPr>
          <p:cNvPr id="1048632" name="内容占位符 2"/>
          <p:cNvSpPr>
            <a:spLocks noGrp="1"/>
          </p:cNvSpPr>
          <p:nvPr>
            <p:ph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a:t>
            </a:r>
            <a:r>
              <a:rPr lang="zh-CN" altLang="en-US" dirty="0">
                <a:solidFill>
                  <a:srgbClr val="C00000"/>
                </a:solidFill>
              </a:rPr>
              <a:t>非线性函数</a:t>
            </a:r>
            <a:r>
              <a:rPr lang="zh-CN" altLang="en-US" dirty="0"/>
              <a:t>。</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
        <p:nvSpPr>
          <p:cNvPr id="2" name="TextBox 1">
            <a:extLst>
              <a:ext uri="{FF2B5EF4-FFF2-40B4-BE49-F238E27FC236}">
                <a16:creationId xmlns:a16="http://schemas.microsoft.com/office/drawing/2014/main" id="{D57C5157-9085-C6B2-286E-BDF11327DADF}"/>
              </a:ext>
            </a:extLst>
          </p:cNvPr>
          <p:cNvSpPr txBox="1"/>
          <p:nvPr/>
        </p:nvSpPr>
        <p:spPr>
          <a:xfrm>
            <a:off x="10297886" y="3695700"/>
            <a:ext cx="1295400" cy="584775"/>
          </a:xfrm>
          <a:prstGeom prst="rect">
            <a:avLst/>
          </a:prstGeom>
          <a:noFill/>
        </p:spPr>
        <p:txBody>
          <a:bodyPr wrap="square" rtlCol="0">
            <a:spAutoFit/>
          </a:bodyPr>
          <a:lstStyle/>
          <a:p>
            <a:r>
              <a:rPr lang="en-US" altLang="zh-CN" sz="3200" dirty="0"/>
              <a:t>Why?</a:t>
            </a:r>
            <a:endParaRPr lang="en-US"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标题 1"/>
          <p:cNvSpPr>
            <a:spLocks noGrp="1"/>
          </p:cNvSpPr>
          <p:nvPr>
            <p:ph type="title"/>
          </p:nvPr>
        </p:nvSpPr>
        <p:spPr/>
        <p:txBody>
          <a:bodyPr/>
          <a:lstStyle/>
          <a:p>
            <a:r>
              <a:rPr lang="zh-CN" altLang="en-US" dirty="0"/>
              <a:t>网络结构</a:t>
            </a:r>
          </a:p>
        </p:txBody>
      </p:sp>
      <p:sp>
        <p:nvSpPr>
          <p:cNvPr id="1048634" name="内容占位符 2"/>
          <p:cNvSpPr>
            <a:spLocks noGrp="1"/>
          </p:cNvSpPr>
          <p:nvPr>
            <p:ph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2097173" name="图片 4"/>
          <p:cNvPicPr>
            <a:picLocks noChangeAspect="1"/>
          </p:cNvPicPr>
          <p:nvPr/>
        </p:nvPicPr>
        <p:blipFill>
          <a:blip r:embed="rId2"/>
          <a:stretch>
            <a:fillRect/>
          </a:stretch>
        </p:blipFill>
        <p:spPr>
          <a:xfrm>
            <a:off x="1487214" y="2362200"/>
            <a:ext cx="8689744" cy="2819400"/>
          </a:xfrm>
          <a:prstGeom prst="rect">
            <a:avLst/>
          </a:prstGeom>
        </p:spPr>
      </p:pic>
      <p:sp>
        <p:nvSpPr>
          <p:cNvPr id="1048635" name="矩形 6"/>
          <p:cNvSpPr/>
          <p:nvPr/>
        </p:nvSpPr>
        <p:spPr>
          <a:xfrm>
            <a:off x="3048000" y="5562600"/>
            <a:ext cx="6096000" cy="369332"/>
          </a:xfrm>
          <a:prstGeom prst="rect">
            <a:avLst/>
          </a:prstGeom>
        </p:spPr>
        <p:txBody>
          <a:bodyPr>
            <a:spAutoFit/>
          </a:bodyPr>
          <a:lstStyle/>
          <a:p>
            <a:r>
              <a:rPr lang="zh-CN" altLang="en-US" dirty="0"/>
              <a:t>圆形节点表示一个神经元，方形节点表示一组神经元。</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标题 1"/>
          <p:cNvSpPr>
            <a:spLocks noGrp="1"/>
          </p:cNvSpPr>
          <p:nvPr>
            <p:ph type="ctrTitle"/>
          </p:nvPr>
        </p:nvSpPr>
        <p:spPr/>
        <p:txBody>
          <a:bodyPr/>
          <a:lstStyle/>
          <a:p>
            <a:r>
              <a:rPr lang="zh-CN" altLang="en-US" dirty="0"/>
              <a:t>前馈神经网络</a:t>
            </a:r>
          </a:p>
        </p:txBody>
      </p:sp>
    </p:spTree>
    <p:extLst>
      <p:ext uri="{BB962C8B-B14F-4D97-AF65-F5344CB8AC3E}">
        <p14:creationId xmlns:p14="http://schemas.microsoft.com/office/powerpoint/2010/main" val="265520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标题 1"/>
          <p:cNvSpPr>
            <a:spLocks noGrp="1"/>
          </p:cNvSpPr>
          <p:nvPr>
            <p:ph type="title"/>
          </p:nvPr>
        </p:nvSpPr>
        <p:spPr/>
        <p:txBody>
          <a:bodyPr/>
          <a:lstStyle/>
          <a:p>
            <a:r>
              <a:rPr lang="zh-CN" altLang="en-US" dirty="0"/>
              <a:t>网络结构</a:t>
            </a:r>
          </a:p>
        </p:txBody>
      </p:sp>
      <p:sp>
        <p:nvSpPr>
          <p:cNvPr id="1048638" name="内容占位符 2"/>
          <p:cNvSpPr>
            <a:spLocks noGrp="1"/>
          </p:cNvSpPr>
          <p:nvPr>
            <p:ph idx="1"/>
          </p:nvPr>
        </p:nvSpPr>
        <p:spPr/>
        <p:txBody>
          <a:bodyPr/>
          <a:lstStyle/>
          <a:p>
            <a:r>
              <a:rPr lang="zh-CN" altLang="en-US" dirty="0"/>
              <a:t>前馈神经网络（全连接神经网络、多层感知器）</a:t>
            </a:r>
            <a:endParaRPr lang="en-US" altLang="zh-CN" dirty="0"/>
          </a:p>
          <a:p>
            <a:pPr lvl="1"/>
            <a:r>
              <a:rPr lang="zh-CN" altLang="en-US" dirty="0"/>
              <a:t>各神经元分别属于不同的</a:t>
            </a:r>
            <a:r>
              <a:rPr lang="zh-CN" altLang="en-US" dirty="0">
                <a:solidFill>
                  <a:srgbClr val="C00000"/>
                </a:solidFill>
              </a:rPr>
              <a:t>层</a:t>
            </a:r>
            <a:r>
              <a:rPr lang="zh-CN" altLang="en-US" dirty="0"/>
              <a:t>，层内无连接。</a:t>
            </a:r>
            <a:endParaRPr lang="en-US" altLang="zh-CN" dirty="0"/>
          </a:p>
          <a:p>
            <a:pPr lvl="1"/>
            <a:r>
              <a:rPr lang="zh-CN" altLang="en-US" dirty="0"/>
              <a:t>相邻两层之间的神经元全部</a:t>
            </a:r>
            <a:r>
              <a:rPr lang="zh-CN" altLang="en-US" dirty="0">
                <a:solidFill>
                  <a:srgbClr val="C00000"/>
                </a:solidFill>
              </a:rPr>
              <a:t>两两连接</a:t>
            </a:r>
            <a:r>
              <a:rPr lang="zh-CN" altLang="en-US" dirty="0"/>
              <a:t>。</a:t>
            </a:r>
            <a:endParaRPr lang="en-US" altLang="zh-CN" dirty="0"/>
          </a:p>
          <a:p>
            <a:pPr lvl="1"/>
            <a:r>
              <a:rPr lang="zh-CN" altLang="en-US" dirty="0"/>
              <a:t>整个网络中无反馈，信号从输入层向输出层单向传播，可用一个有向无环图表示。</a:t>
            </a:r>
          </a:p>
        </p:txBody>
      </p:sp>
      <p:pic>
        <p:nvPicPr>
          <p:cNvPr id="2097174" name="图片 3" descr="屏幕剪辑"/>
          <p:cNvPicPr>
            <a:picLocks noChangeAspect="1"/>
          </p:cNvPicPr>
          <p:nvPr/>
        </p:nvPicPr>
        <p:blipFill>
          <a:blip r:embed="rId2"/>
          <a:stretch>
            <a:fillRect/>
          </a:stretch>
        </p:blipFill>
        <p:spPr>
          <a:xfrm>
            <a:off x="3886200" y="3886200"/>
            <a:ext cx="3771900" cy="215537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标题 1"/>
          <p:cNvSpPr>
            <a:spLocks noGrp="1"/>
          </p:cNvSpPr>
          <p:nvPr>
            <p:ph type="title"/>
          </p:nvPr>
        </p:nvSpPr>
        <p:spPr/>
        <p:txBody>
          <a:bodyPr/>
          <a:lstStyle/>
          <a:p>
            <a:r>
              <a:rPr lang="zh-CN" altLang="en-US"/>
              <a:t>前馈网络</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2097175" name="墨迹 23"/>
              <p14:cNvContentPartPr/>
              <p14:nvPr/>
            </p14:nvContentPartPr>
            <p14:xfrm>
              <a:off x="12954020" y="5201507"/>
              <a:ext cx="360" cy="360"/>
            </p14:xfrm>
          </p:contentPart>
        </mc:Choice>
        <mc:Fallback xmlns="">
          <p:pic>
            <p:nvPicPr>
              <p:cNvPr id="2097175" name="墨迹 23"/>
              <p:cNvPicPr>
                <a:picLocks/>
              </p:cNvPicPr>
              <p:nvPr/>
            </p:nvPicPr>
            <p:blipFill>
              <a:blip xmlns:r="http://schemas.openxmlformats.org/officeDocument/2006/relationships" r:embed="rId3"/>
              <a:stretch>
                <a:fillRect/>
              </a:stretch>
            </p:blipFill>
            <p:spPr>
              <a:xfrm>
                <a:off x="12954020" y="5201507"/>
                <a:ext cx="360" cy="36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2097176" name="墨迹 26"/>
              <p14:cNvContentPartPr/>
              <p14:nvPr/>
            </p14:nvContentPartPr>
            <p14:xfrm>
              <a:off x="10413380" y="4736747"/>
              <a:ext cx="11880" cy="15480"/>
            </p14:xfrm>
          </p:contentPart>
        </mc:Choice>
        <mc:Fallback xmlns="">
          <p:pic>
            <p:nvPicPr>
              <p:cNvPr id="2097176" name="墨迹 26"/>
              <p:cNvPicPr>
                <a:picLocks/>
              </p:cNvPicPr>
              <p:nvPr/>
            </p:nvPicPr>
            <p:blipFill>
              <a:blip xmlns:r="http://schemas.openxmlformats.org/officeDocument/2006/relationships" r:embed="rId5"/>
              <a:stretch>
                <a:fillRect/>
              </a:stretch>
            </p:blipFill>
            <p:spPr>
              <a:xfrm>
                <a:off x="10413380" y="4736747"/>
                <a:ext cx="11880" cy="15480"/>
              </a:xfrm>
              <a:prstGeom prst="rect"/>
            </p:spPr>
          </p:pic>
        </mc:Fallback>
      </mc:AlternateContent>
      <p:pic>
        <p:nvPicPr>
          <p:cNvPr id="2097177" name="图片 4"/>
          <p:cNvPicPr>
            <a:picLocks noChangeAspect="1"/>
          </p:cNvPicPr>
          <p:nvPr/>
        </p:nvPicPr>
        <p:blipFill>
          <a:blip r:embed="rId6"/>
          <a:stretch>
            <a:fillRect/>
          </a:stretch>
        </p:blipFill>
        <p:spPr>
          <a:xfrm>
            <a:off x="990600" y="2414691"/>
            <a:ext cx="4531956" cy="2543010"/>
          </a:xfrm>
          <a:prstGeom prst="rect">
            <a:avLst/>
          </a:prstGeom>
        </p:spPr>
      </p:pic>
      <p:pic>
        <p:nvPicPr>
          <p:cNvPr id="2097178" name="图片 14"/>
          <p:cNvPicPr>
            <a:picLocks noChangeAspect="1"/>
          </p:cNvPicPr>
          <p:nvPr/>
        </p:nvPicPr>
        <p:blipFill>
          <a:blip r:embed="rId7"/>
          <a:stretch>
            <a:fillRect/>
          </a:stretch>
        </p:blipFill>
        <p:spPr>
          <a:xfrm>
            <a:off x="6577059" y="2414691"/>
            <a:ext cx="3848201" cy="2786816"/>
          </a:xfrm>
          <a:prstGeom prst="rect">
            <a:avLst/>
          </a:prstGeom>
        </p:spPr>
      </p:pic>
      <p:sp>
        <p:nvSpPr>
          <p:cNvPr id="1048640" name="矩形 5"/>
          <p:cNvSpPr/>
          <p:nvPr/>
        </p:nvSpPr>
        <p:spPr>
          <a:xfrm>
            <a:off x="6477000" y="1500617"/>
            <a:ext cx="4114800" cy="646331"/>
          </a:xfrm>
          <a:prstGeom prst="rect">
            <a:avLst/>
          </a:prstGeom>
        </p:spPr>
        <p:txBody>
          <a:bodyPr wrap="square">
            <a:spAutoFit/>
          </a:bodyPr>
          <a:lstStyle/>
          <a:p>
            <a:r>
              <a:rPr lang="zh-CN" altLang="en-US" dirty="0"/>
              <a:t>给定一个前馈神经网络，用下面的记号来描述这样网络：</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标题 1"/>
          <p:cNvSpPr>
            <a:spLocks noGrp="1"/>
          </p:cNvSpPr>
          <p:nvPr>
            <p:ph type="title"/>
          </p:nvPr>
        </p:nvSpPr>
        <p:spPr/>
        <p:txBody>
          <a:bodyPr/>
          <a:lstStyle/>
          <a:p>
            <a:r>
              <a:rPr lang="zh-CN" altLang="en-US" dirty="0"/>
              <a:t>信息传递过程</a:t>
            </a:r>
          </a:p>
        </p:txBody>
      </p:sp>
      <p:sp>
        <p:nvSpPr>
          <p:cNvPr id="1048642" name="内容占位符 4"/>
          <p:cNvSpPr>
            <a:spLocks noGrp="1"/>
          </p:cNvSpPr>
          <p:nvPr>
            <p:ph idx="1"/>
          </p:nvPr>
        </p:nvSpPr>
        <p:spPr/>
        <p:txBody>
          <a:bodyPr/>
          <a:lstStyle/>
          <a:p>
            <a:r>
              <a:rPr lang="zh-CN" altLang="en-US" dirty="0"/>
              <a:t>前馈神经网络通过下面公式进行信息传播。</a:t>
            </a:r>
            <a:endParaRPr lang="en-US" altLang="zh-CN" dirty="0"/>
          </a:p>
          <a:p>
            <a:endParaRPr lang="en-US" altLang="zh-CN" dirty="0"/>
          </a:p>
          <a:p>
            <a:endParaRPr lang="en-US" altLang="zh-CN" dirty="0"/>
          </a:p>
          <a:p>
            <a:endParaRPr lang="en-US" altLang="zh-CN" dirty="0"/>
          </a:p>
          <a:p>
            <a:endParaRPr lang="en-US" altLang="zh-CN" dirty="0"/>
          </a:p>
          <a:p>
            <a:r>
              <a:rPr lang="zh-CN" altLang="en-US" dirty="0"/>
              <a:t>前馈计算：</a:t>
            </a:r>
          </a:p>
        </p:txBody>
      </p:sp>
      <p:pic>
        <p:nvPicPr>
          <p:cNvPr id="2097179" name="图片 7"/>
          <p:cNvPicPr>
            <a:picLocks noChangeAspect="1"/>
          </p:cNvPicPr>
          <p:nvPr/>
        </p:nvPicPr>
        <p:blipFill>
          <a:blip r:embed="rId2"/>
          <a:stretch>
            <a:fillRect/>
          </a:stretch>
        </p:blipFill>
        <p:spPr>
          <a:xfrm>
            <a:off x="4343400" y="2303937"/>
            <a:ext cx="2590800" cy="1025837"/>
          </a:xfrm>
          <a:prstGeom prst="rect">
            <a:avLst/>
          </a:prstGeom>
        </p:spPr>
      </p:pic>
      <p:pic>
        <p:nvPicPr>
          <p:cNvPr id="2097180" name="图片 9"/>
          <p:cNvPicPr>
            <a:picLocks noChangeAspect="1"/>
          </p:cNvPicPr>
          <p:nvPr/>
        </p:nvPicPr>
        <p:blipFill>
          <a:blip r:embed="rId3"/>
          <a:stretch>
            <a:fillRect/>
          </a:stretch>
        </p:blipFill>
        <p:spPr>
          <a:xfrm>
            <a:off x="2286000" y="5105400"/>
            <a:ext cx="7877165" cy="5711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标题 1"/>
          <p:cNvSpPr>
            <a:spLocks noGrp="1"/>
          </p:cNvSpPr>
          <p:nvPr>
            <p:ph type="title"/>
          </p:nvPr>
        </p:nvSpPr>
        <p:spPr/>
        <p:txBody>
          <a:bodyPr/>
          <a:lstStyle/>
          <a:p>
            <a:r>
              <a:rPr lang="zh-CN" altLang="en-US" dirty="0"/>
              <a:t>深层前馈神经网络</a:t>
            </a:r>
          </a:p>
        </p:txBody>
      </p:sp>
      <p:pic>
        <p:nvPicPr>
          <p:cNvPr id="2097181" name="图片 2"/>
          <p:cNvPicPr>
            <a:picLocks noChangeAspect="1"/>
          </p:cNvPicPr>
          <p:nvPr/>
        </p:nvPicPr>
        <p:blipFill>
          <a:blip r:embed="rId2"/>
          <a:stretch>
            <a:fillRect/>
          </a:stretch>
        </p:blipFill>
        <p:spPr>
          <a:xfrm>
            <a:off x="2895601" y="1295400"/>
            <a:ext cx="6153647" cy="49443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dirty="0"/>
              <a:t>内容</a:t>
            </a:r>
          </a:p>
        </p:txBody>
      </p:sp>
      <p:sp>
        <p:nvSpPr>
          <p:cNvPr id="1048598" name="内容占位符 2"/>
          <p:cNvSpPr>
            <a:spLocks noGrp="1"/>
          </p:cNvSpPr>
          <p:nvPr>
            <p:ph idx="1"/>
          </p:nvPr>
        </p:nvSpPr>
        <p:spPr/>
        <p:txBody>
          <a:bodyPr/>
          <a:lstStyle/>
          <a:p>
            <a:r>
              <a:rPr lang="zh-CN" altLang="en-US" dirty="0"/>
              <a:t>神经网络</a:t>
            </a:r>
            <a:endParaRPr lang="en-US" altLang="zh-CN" dirty="0"/>
          </a:p>
          <a:p>
            <a:pPr lvl="1"/>
            <a:r>
              <a:rPr lang="zh-CN" altLang="en-US" dirty="0"/>
              <a:t>神经元</a:t>
            </a:r>
            <a:endParaRPr lang="en-US" altLang="zh-CN" dirty="0"/>
          </a:p>
          <a:p>
            <a:pPr lvl="1"/>
            <a:r>
              <a:rPr lang="zh-CN" altLang="en-US" dirty="0"/>
              <a:t>网络结构</a:t>
            </a:r>
            <a:endParaRPr lang="en-US" altLang="zh-CN" dirty="0"/>
          </a:p>
          <a:p>
            <a:pPr lvl="1"/>
            <a:endParaRPr lang="en-US" altLang="zh-CN" dirty="0"/>
          </a:p>
          <a:p>
            <a:r>
              <a:rPr lang="zh-CN" altLang="en-US" dirty="0"/>
              <a:t>前馈神经网络</a:t>
            </a:r>
            <a:endParaRPr lang="en-US" altLang="zh-CN" dirty="0"/>
          </a:p>
          <a:p>
            <a:pPr lvl="1"/>
            <a:r>
              <a:rPr lang="zh-CN" altLang="en-US" dirty="0"/>
              <a:t>神经网络的直观理解</a:t>
            </a:r>
            <a:endParaRPr lang="en-US" altLang="zh-CN" dirty="0"/>
          </a:p>
          <a:p>
            <a:pPr lvl="1"/>
            <a:r>
              <a:rPr lang="zh-CN" altLang="en-US" dirty="0"/>
              <a:t>参数学习</a:t>
            </a:r>
            <a:endParaRPr lang="en-US" altLang="zh-CN" dirty="0"/>
          </a:p>
          <a:p>
            <a:pPr lvl="1"/>
            <a:r>
              <a:rPr lang="zh-CN" altLang="en-US" dirty="0"/>
              <a:t>反向传播算法</a:t>
            </a:r>
            <a:endParaRPr lang="en-US" altLang="zh-CN" dirty="0"/>
          </a:p>
          <a:p>
            <a:pPr lvl="1"/>
            <a:r>
              <a:rPr lang="zh-CN" altLang="en-US"/>
              <a:t>优化</a:t>
            </a:r>
            <a:r>
              <a:rPr lang="zh-CN" altLang="en-US" dirty="0"/>
              <a:t>问题</a:t>
            </a:r>
            <a:endParaRPr lang="en-US" altLang="zh-CN" dirty="0"/>
          </a:p>
          <a:p>
            <a:pPr lvl="1"/>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标题 1"/>
          <p:cNvSpPr>
            <a:spLocks noGrp="1"/>
          </p:cNvSpPr>
          <p:nvPr>
            <p:ph type="title"/>
          </p:nvPr>
        </p:nvSpPr>
        <p:spPr/>
        <p:txBody>
          <a:bodyPr/>
          <a:lstStyle/>
          <a:p>
            <a:r>
              <a:rPr lang="zh-CN" altLang="en-US" dirty="0"/>
              <a:t>通用近似定理</a:t>
            </a:r>
          </a:p>
        </p:txBody>
      </p:sp>
      <p:sp>
        <p:nvSpPr>
          <p:cNvPr id="1048645" name="矩形 8"/>
          <p:cNvSpPr/>
          <p:nvPr/>
        </p:nvSpPr>
        <p:spPr>
          <a:xfrm>
            <a:off x="609600" y="5410200"/>
            <a:ext cx="10972800" cy="923330"/>
          </a:xfrm>
          <a:prstGeom prst="rect">
            <a:avLst/>
          </a:prstGeom>
        </p:spPr>
        <p:txBody>
          <a:bodyPr wrap="square">
            <a:spAutoFit/>
          </a:bodyPr>
          <a:lstStyle/>
          <a:p>
            <a:r>
              <a:rPr lang="zh-CN" altLang="en-US" dirty="0"/>
              <a:t>根据通用近似定理，对于具有线性输出层和至少一个使用“挤压”性质的激活函数的隐藏层组成的前馈神经网络，只要其隐藏层神经元的数量足够，它可以以任意的精度来近似任何从一个定义在实数空间中的有界闭集函数。</a:t>
            </a:r>
          </a:p>
        </p:txBody>
      </p:sp>
      <p:pic>
        <p:nvPicPr>
          <p:cNvPr id="2097182" name="图片 2" descr="屏幕剪辑"/>
          <p:cNvPicPr>
            <a:picLocks noChangeAspect="1"/>
          </p:cNvPicPr>
          <p:nvPr/>
        </p:nvPicPr>
        <p:blipFill>
          <a:blip r:embed="rId3"/>
          <a:stretch>
            <a:fillRect/>
          </a:stretch>
        </p:blipFill>
        <p:spPr>
          <a:xfrm>
            <a:off x="2971800" y="943634"/>
            <a:ext cx="6062020" cy="440874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标题 1"/>
          <p:cNvSpPr>
            <a:spLocks noGrp="1"/>
          </p:cNvSpPr>
          <p:nvPr>
            <p:ph type="ctrTitle"/>
          </p:nvPr>
        </p:nvSpPr>
        <p:spPr/>
        <p:txBody>
          <a:bodyPr/>
          <a:lstStyle/>
          <a:p>
            <a:r>
              <a:rPr lang="zh-CN" altLang="en-US" dirty="0"/>
              <a:t>神经网络的直观理解</a:t>
            </a:r>
          </a:p>
        </p:txBody>
      </p:sp>
    </p:spTree>
    <p:extLst>
      <p:ext uri="{BB962C8B-B14F-4D97-AF65-F5344CB8AC3E}">
        <p14:creationId xmlns:p14="http://schemas.microsoft.com/office/powerpoint/2010/main" val="3735307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pitchFamily="34" charset="-122"/>
                <a:ea typeface="微软雅黑" panose="020B0503020204020204" pitchFamily="34" charset="-122"/>
                <a:cs typeface="微软雅黑" panose="020B0503020204020204" charset="-122"/>
              </a:rPr>
              <a:t>神经网络的理解</a:t>
            </a:r>
          </a:p>
        </p:txBody>
      </p:sp>
      <p:sp>
        <p:nvSpPr>
          <p:cNvPr id="2" name="椭圆 1"/>
          <p:cNvSpPr/>
          <p:nvPr/>
        </p:nvSpPr>
        <p:spPr>
          <a:xfrm>
            <a:off x="514904" y="2590126"/>
            <a:ext cx="710213" cy="7102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C</a:t>
            </a:r>
            <a:endParaRPr lang="zh-CN" altLang="en-US" sz="2000" dirty="0">
              <a:latin typeface="微软雅黑" panose="020B0503020204020204" pitchFamily="34" charset="-122"/>
              <a:ea typeface="微软雅黑" panose="020B0503020204020204" pitchFamily="34" charset="-122"/>
            </a:endParaRPr>
          </a:p>
        </p:txBody>
      </p:sp>
      <p:sp>
        <p:nvSpPr>
          <p:cNvPr id="7" name="椭圆 6"/>
          <p:cNvSpPr/>
          <p:nvPr/>
        </p:nvSpPr>
        <p:spPr>
          <a:xfrm>
            <a:off x="514904" y="4100809"/>
            <a:ext cx="710213" cy="71021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O</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椭圆 7"/>
              <p:cNvSpPr/>
              <p:nvPr/>
            </p:nvSpPr>
            <p:spPr>
              <a:xfrm>
                <a:off x="2487226" y="1490708"/>
                <a:ext cx="710213" cy="71021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𝐶</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2</m:t>
                          </m:r>
                        </m:sub>
                      </m:sSub>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8" name="椭圆 7"/>
              <p:cNvSpPr>
                <a:spLocks noRot="1" noChangeAspect="1" noMove="1" noResize="1" noEditPoints="1" noAdjustHandles="1" noChangeArrowheads="1" noChangeShapeType="1" noTextEdit="1"/>
              </p:cNvSpPr>
              <p:nvPr/>
            </p:nvSpPr>
            <p:spPr>
              <a:xfrm>
                <a:off x="2487226" y="1490708"/>
                <a:ext cx="710213" cy="710213"/>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p:cNvSpPr/>
              <p:nvPr/>
            </p:nvSpPr>
            <p:spPr>
              <a:xfrm>
                <a:off x="2487226" y="3470494"/>
                <a:ext cx="710213" cy="710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3</m:t>
                          </m:r>
                        </m:sub>
                      </m:sSub>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9" name="椭圆 8"/>
              <p:cNvSpPr>
                <a:spLocks noRot="1" noChangeAspect="1" noMove="1" noResize="1" noEditPoints="1" noAdjustHandles="1" noChangeArrowheads="1" noChangeShapeType="1" noTextEdit="1"/>
              </p:cNvSpPr>
              <p:nvPr/>
            </p:nvSpPr>
            <p:spPr>
              <a:xfrm>
                <a:off x="2487226" y="3470494"/>
                <a:ext cx="710213" cy="710213"/>
              </a:xfrm>
              <a:prstGeom prst="ellipse">
                <a:avLst/>
              </a:prstGeom>
              <a:blipFill>
                <a:blip r:embed="rId4"/>
                <a:stretch>
                  <a:fillRect/>
                </a:stretch>
              </a:blipFill>
            </p:spPr>
            <p:txBody>
              <a:bodyPr/>
              <a:lstStyle/>
              <a:p>
                <a:r>
                  <a:rPr lang="zh-CN" altLang="en-US">
                    <a:noFill/>
                  </a:rPr>
                  <a:t> </a:t>
                </a:r>
              </a:p>
            </p:txBody>
          </p:sp>
        </mc:Fallback>
      </mc:AlternateContent>
      <p:sp>
        <p:nvSpPr>
          <p:cNvPr id="10" name="椭圆 9"/>
          <p:cNvSpPr/>
          <p:nvPr/>
        </p:nvSpPr>
        <p:spPr>
          <a:xfrm>
            <a:off x="2487226" y="5194242"/>
            <a:ext cx="710213" cy="7102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CO</a:t>
            </a:r>
            <a:endParaRPr lang="zh-CN" altLang="en-US" sz="2000" dirty="0">
              <a:latin typeface="微软雅黑" panose="020B0503020204020204" pitchFamily="34" charset="-122"/>
              <a:ea typeface="微软雅黑" panose="020B0503020204020204" pitchFamily="34" charset="-122"/>
            </a:endParaRPr>
          </a:p>
        </p:txBody>
      </p:sp>
      <p:cxnSp>
        <p:nvCxnSpPr>
          <p:cNvPr id="11" name="直接箭头连接符 10"/>
          <p:cNvCxnSpPr>
            <a:stCxn id="2" idx="6"/>
            <a:endCxn id="8" idx="2"/>
          </p:cNvCxnSpPr>
          <p:nvPr/>
        </p:nvCxnSpPr>
        <p:spPr>
          <a:xfrm flipV="1">
            <a:off x="1225117" y="1845815"/>
            <a:ext cx="1262109" cy="1099418"/>
          </a:xfrm>
          <a:prstGeom prst="straightConnector1">
            <a:avLst/>
          </a:prstGeom>
          <a:ln w="22225">
            <a:tailEnd type="triangle"/>
          </a:ln>
        </p:spPr>
        <p:style>
          <a:lnRef idx="1">
            <a:schemeClr val="accent6"/>
          </a:lnRef>
          <a:fillRef idx="0">
            <a:schemeClr val="accent6"/>
          </a:fillRef>
          <a:effectRef idx="0">
            <a:schemeClr val="accent6"/>
          </a:effectRef>
          <a:fontRef idx="minor">
            <a:schemeClr val="tx1"/>
          </a:fontRef>
        </p:style>
      </p:cxnSp>
      <p:cxnSp>
        <p:nvCxnSpPr>
          <p:cNvPr id="13" name="直接箭头连接符 12"/>
          <p:cNvCxnSpPr>
            <a:stCxn id="2" idx="6"/>
            <a:endCxn id="9" idx="2"/>
          </p:cNvCxnSpPr>
          <p:nvPr/>
        </p:nvCxnSpPr>
        <p:spPr>
          <a:xfrm>
            <a:off x="1225117" y="2945233"/>
            <a:ext cx="1262109" cy="88036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 idx="6"/>
            <a:endCxn id="10" idx="2"/>
          </p:cNvCxnSpPr>
          <p:nvPr/>
        </p:nvCxnSpPr>
        <p:spPr>
          <a:xfrm>
            <a:off x="1225117" y="2945233"/>
            <a:ext cx="1262109" cy="2604116"/>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p:cNvCxnSpPr>
            <a:stCxn id="7" idx="6"/>
            <a:endCxn id="8" idx="2"/>
          </p:cNvCxnSpPr>
          <p:nvPr/>
        </p:nvCxnSpPr>
        <p:spPr>
          <a:xfrm flipV="1">
            <a:off x="1225117" y="1845815"/>
            <a:ext cx="1262109" cy="2610101"/>
          </a:xfrm>
          <a:prstGeom prst="straightConnector1">
            <a:avLst/>
          </a:prstGeom>
          <a:ln w="22225">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p:cNvCxnSpPr>
            <a:stCxn id="7" idx="6"/>
            <a:endCxn id="9" idx="2"/>
          </p:cNvCxnSpPr>
          <p:nvPr/>
        </p:nvCxnSpPr>
        <p:spPr>
          <a:xfrm flipV="1">
            <a:off x="1225117" y="3825601"/>
            <a:ext cx="1262109" cy="63031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7" idx="6"/>
            <a:endCxn id="10" idx="2"/>
          </p:cNvCxnSpPr>
          <p:nvPr/>
        </p:nvCxnSpPr>
        <p:spPr>
          <a:xfrm>
            <a:off x="1225117" y="4455916"/>
            <a:ext cx="1262109" cy="1093433"/>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23" name="文本框 22"/>
          <p:cNvSpPr txBox="1"/>
          <p:nvPr/>
        </p:nvSpPr>
        <p:spPr>
          <a:xfrm>
            <a:off x="1579075" y="2130252"/>
            <a:ext cx="335348"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788395" y="2583014"/>
            <a:ext cx="335348"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2</a:t>
            </a:r>
            <a:endParaRPr lang="zh-CN" altLang="en-US" sz="20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997715" y="3183702"/>
            <a:ext cx="335348"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1926614" y="3750322"/>
            <a:ext cx="335348"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4972975" y="1246965"/>
                <a:ext cx="6516210" cy="245945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假设输入</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是二维向量</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维度一决定</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原子数量</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维度二决定</a:t>
                </a:r>
                <a:r>
                  <a:rPr lang="en-US" altLang="zh-CN" sz="2000" dirty="0">
                    <a:latin typeface="微软雅黑" panose="020B0503020204020204" pitchFamily="34" charset="-122"/>
                    <a:ea typeface="微软雅黑" panose="020B0503020204020204" pitchFamily="34" charset="-122"/>
                  </a:rPr>
                  <a:t>O</a:t>
                </a:r>
                <a:r>
                  <a:rPr lang="zh-CN" altLang="en-US" sz="2000" dirty="0">
                    <a:latin typeface="微软雅黑" panose="020B0503020204020204" pitchFamily="34" charset="-122"/>
                    <a:ea typeface="微软雅黑" panose="020B0503020204020204" pitchFamily="34" charset="-122"/>
                  </a:rPr>
                  <a:t>原子数量</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左图是输出</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为三维向量的情况，通过改变权重的值可以获得不同的物质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如下就是我们常见的</a:t>
                </a:r>
                <a:r>
                  <a:rPr lang="en-US" altLang="zh-CN" sz="2000" dirty="0">
                    <a:latin typeface="微软雅黑" panose="020B0503020204020204" pitchFamily="34" charset="-122"/>
                    <a:ea typeface="微软雅黑" panose="020B0503020204020204" pitchFamily="34" charset="-122"/>
                  </a:rPr>
                  <a:t>y = </a:t>
                </a:r>
                <a:r>
                  <a:rPr lang="en-US" altLang="zh-CN" sz="2000" dirty="0" err="1">
                    <a:latin typeface="微软雅黑" panose="020B0503020204020204" pitchFamily="34" charset="-122"/>
                    <a:ea typeface="微软雅黑" panose="020B0503020204020204" pitchFamily="34" charset="-122"/>
                  </a:rPr>
                  <a:t>wx</a:t>
                </a:r>
                <a:endParaRPr lang="en-US" altLang="zh-CN" sz="2000" dirty="0">
                  <a:latin typeface="微软雅黑" panose="020B0503020204020204" pitchFamily="34" charset="-122"/>
                  <a:ea typeface="微软雅黑" panose="020B0503020204020204" pitchFamily="34" charset="-122"/>
                </a:endParaRPr>
              </a:p>
              <a:p>
                <a:pPr algn="ctr"/>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𝐶</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2</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3</m:t>
                                </m:r>
                              </m:sub>
                            </m:sSub>
                          </m:e>
                          <m:e>
                            <m:r>
                              <a:rPr lang="en-US" altLang="zh-CN" sz="2000" b="0" i="1" smtClean="0">
                                <a:latin typeface="Cambria Math" panose="02040503050406030204" pitchFamily="18" charset="0"/>
                              </a:rPr>
                              <m:t>𝐶𝑂</m:t>
                            </m:r>
                          </m:e>
                        </m:eqArr>
                      </m:e>
                    </m:d>
                  </m:oMath>
                </a14:m>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d>
                      <m:dPr>
                        <m:begChr m:val="["/>
                        <m:endChr m:val="]"/>
                        <m:ctrlPr>
                          <a:rPr lang="en-US" altLang="zh-CN" sz="2000" i="1" dirty="0" smtClean="0">
                            <a:latin typeface="Cambria Math" panose="02040503050406030204" pitchFamily="18" charset="0"/>
                          </a:rPr>
                        </m:ctrlPr>
                      </m:dPr>
                      <m:e>
                        <m:m>
                          <m:mPr>
                            <m:mcs>
                              <m:mc>
                                <m:mcPr>
                                  <m:count m:val="2"/>
                                  <m:mcJc m:val="center"/>
                                </m:mcPr>
                              </m:mc>
                            </m:mcs>
                            <m:ctrlPr>
                              <a:rPr lang="en-US" altLang="zh-CN" sz="2000" i="1" dirty="0" smtClean="0">
                                <a:latin typeface="Cambria Math" panose="02040503050406030204" pitchFamily="18" charset="0"/>
                              </a:rPr>
                            </m:ctrlPr>
                          </m:mPr>
                          <m:mr>
                            <m:e>
                              <m:r>
                                <m:rPr>
                                  <m:brk m:alnAt="7"/>
                                </m:rPr>
                                <a:rPr lang="en-US" altLang="zh-CN" sz="2000" b="0" i="1" dirty="0" smtClean="0">
                                  <a:latin typeface="Cambria Math" panose="02040503050406030204" pitchFamily="18" charset="0"/>
                                </a:rPr>
                                <m:t>1</m:t>
                              </m:r>
                            </m:e>
                            <m:e>
                              <m:r>
                                <a:rPr lang="en-US" altLang="zh-CN" sz="2000" b="0" i="1" dirty="0" smtClean="0">
                                  <a:latin typeface="Cambria Math" panose="02040503050406030204" pitchFamily="18" charset="0"/>
                                </a:rPr>
                                <m:t>2</m:t>
                              </m:r>
                            </m:e>
                          </m:mr>
                          <m:mr>
                            <m:e>
                              <m:eqArr>
                                <m:eqArrPr>
                                  <m:ctrlPr>
                                    <a:rPr lang="en-US" altLang="zh-CN" sz="2000" b="0" i="1" dirty="0" smtClean="0">
                                      <a:latin typeface="Cambria Math" panose="02040503050406030204" pitchFamily="18" charset="0"/>
                                    </a:rPr>
                                  </m:ctrlPr>
                                </m:eqArrPr>
                                <m:e>
                                  <m:r>
                                    <a:rPr lang="en-US" altLang="zh-CN" sz="2000" b="0" i="1" dirty="0" smtClean="0">
                                      <a:latin typeface="Cambria Math" panose="02040503050406030204" pitchFamily="18" charset="0"/>
                                    </a:rPr>
                                    <m:t>0</m:t>
                                  </m:r>
                                </m:e>
                                <m:e>
                                  <m:r>
                                    <a:rPr lang="en-US" altLang="zh-CN" sz="2000" b="0" i="1" dirty="0" smtClean="0">
                                      <a:latin typeface="Cambria Math" panose="02040503050406030204" pitchFamily="18" charset="0"/>
                                    </a:rPr>
                                    <m:t>1</m:t>
                                  </m:r>
                                </m:e>
                              </m:eqArr>
                            </m:e>
                            <m:e>
                              <m:eqArr>
                                <m:eqArrPr>
                                  <m:ctrlPr>
                                    <a:rPr lang="en-US" altLang="zh-CN" sz="2000" b="0" i="1" dirty="0" smtClean="0">
                                      <a:latin typeface="Cambria Math" panose="02040503050406030204" pitchFamily="18" charset="0"/>
                                    </a:rPr>
                                  </m:ctrlPr>
                                </m:eqArrPr>
                                <m:e>
                                  <m:r>
                                    <a:rPr lang="en-US" altLang="zh-CN" sz="2000" b="0" i="1" dirty="0" smtClean="0">
                                      <a:latin typeface="Cambria Math" panose="02040503050406030204" pitchFamily="18" charset="0"/>
                                    </a:rPr>
                                    <m:t>3</m:t>
                                  </m:r>
                                </m:e>
                                <m:e>
                                  <m:r>
                                    <a:rPr lang="en-US" altLang="zh-CN" sz="2000" b="0" i="1" dirty="0" smtClean="0">
                                      <a:latin typeface="Cambria Math" panose="02040503050406030204" pitchFamily="18" charset="0"/>
                                    </a:rPr>
                                    <m:t>1</m:t>
                                  </m:r>
                                </m:e>
                              </m:eqArr>
                            </m:e>
                          </m:mr>
                        </m:m>
                      </m:e>
                    </m:d>
                    <m:r>
                      <a:rPr lang="en-US" altLang="zh-CN" sz="2000" i="1" dirty="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eqArr>
                          <m:eqArrPr>
                            <m:ctrlPr>
                              <a:rPr lang="en-US" altLang="zh-CN" sz="2000" i="1" dirty="0">
                                <a:latin typeface="Cambria Math" panose="02040503050406030204" pitchFamily="18" charset="0"/>
                              </a:rPr>
                            </m:ctrlPr>
                          </m:eqArrPr>
                          <m:e>
                            <m:r>
                              <m:rPr>
                                <m:sty m:val="p"/>
                              </m:rPr>
                              <a:rPr lang="en-US" altLang="zh-CN" sz="2000" i="1" dirty="0">
                                <a:latin typeface="Cambria Math" panose="02040503050406030204" pitchFamily="18" charset="0"/>
                              </a:rPr>
                              <m:t>C</m:t>
                            </m:r>
                          </m:e>
                          <m:e>
                            <m:r>
                              <a:rPr lang="en-US" altLang="zh-CN" sz="2000" b="0" i="1" dirty="0" smtClean="0">
                                <a:latin typeface="Cambria Math" panose="02040503050406030204" pitchFamily="18" charset="0"/>
                              </a:rPr>
                              <m:t>𝑂</m:t>
                            </m:r>
                          </m:e>
                        </m:eqArr>
                      </m:e>
                    </m:d>
                  </m:oMath>
                </a14:m>
                <a:r>
                  <a:rPr lang="en-US" altLang="zh-CN" sz="2000" dirty="0">
                    <a:latin typeface="微软雅黑" panose="020B0503020204020204" pitchFamily="34" charset="-122"/>
                    <a:ea typeface="微软雅黑" panose="020B0503020204020204" pitchFamily="34" charset="-122"/>
                  </a:rPr>
                  <a:t>	(1)</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4972975" y="1246965"/>
                <a:ext cx="6516210" cy="2459456"/>
              </a:xfrm>
              <a:prstGeom prst="rect">
                <a:avLst/>
              </a:prstGeom>
              <a:blipFill>
                <a:blip r:embed="rId5"/>
                <a:stretch>
                  <a:fillRect l="-1029" t="-14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4900474" y="3989830"/>
                <a:ext cx="6232124"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我们希望通过网络能从</a:t>
                </a:r>
                <a:r>
                  <a:rPr lang="en-US" altLang="zh-CN" sz="2000" dirty="0">
                    <a:latin typeface="微软雅黑" panose="020B0503020204020204" pitchFamily="34" charset="-122"/>
                    <a:ea typeface="微软雅黑" panose="020B0503020204020204" pitchFamily="34" charset="-122"/>
                  </a:rPr>
                  <a:t>[C,O]</a:t>
                </a:r>
                <a:r>
                  <a:rPr lang="zh-CN" altLang="en-US" sz="2000" dirty="0">
                    <a:latin typeface="微软雅黑" panose="020B0503020204020204" pitchFamily="34" charset="-122"/>
                    <a:ea typeface="微软雅黑" panose="020B0503020204020204" pitchFamily="34" charset="-122"/>
                  </a:rPr>
                  <a:t>转变到</a:t>
                </a:r>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i="1">
                        <a:latin typeface="Cambria Math" panose="02040503050406030204" pitchFamily="18" charset="0"/>
                      </a:rPr>
                      <m:t>𝐶</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𝑂</m:t>
                        </m:r>
                      </m:e>
                      <m:sub>
                        <m:r>
                          <a:rPr lang="en-US" altLang="zh-CN" sz="2000" i="1">
                            <a:latin typeface="Cambria Math" panose="02040503050406030204" pitchFamily="18" charset="0"/>
                          </a:rPr>
                          <m:t>2</m:t>
                        </m:r>
                      </m:sub>
                    </m:sSub>
                  </m:oMath>
                </a14:m>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𝑂</m:t>
                        </m:r>
                      </m:e>
                      <m:sub>
                        <m:r>
                          <a:rPr lang="en-US" altLang="zh-CN" sz="2000" b="0" i="1" dirty="0" smtClean="0">
                            <a:latin typeface="Cambria Math" panose="02040503050406030204" pitchFamily="18" charset="0"/>
                          </a:rPr>
                          <m:t>3</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𝐶𝑂</m:t>
                    </m:r>
                    <m:r>
                      <a:rPr lang="en-US" altLang="zh-CN" sz="2000" b="0" i="1" dirty="0" smtClean="0">
                        <a:latin typeface="Cambria Math" panose="02040503050406030204" pitchFamily="18" charset="0"/>
                      </a:rPr>
                      <m:t>],</m:t>
                    </m:r>
                    <m:r>
                      <a:rPr lang="zh-CN" altLang="en-US" sz="2000" i="1" dirty="0">
                        <a:latin typeface="Cambria Math" panose="02040503050406030204" pitchFamily="18" charset="0"/>
                      </a:rPr>
                      <m:t>那么</m:t>
                    </m:r>
                  </m:oMath>
                </a14:m>
                <a:r>
                  <a:rPr lang="zh-CN" altLang="en-US" sz="2000" b="1" dirty="0">
                    <a:solidFill>
                      <a:srgbClr val="333399"/>
                    </a:solidFill>
                    <a:latin typeface="微软雅黑" panose="020B0503020204020204" pitchFamily="34" charset="-122"/>
                    <a:ea typeface="微软雅黑" panose="020B0503020204020204" pitchFamily="34" charset="-122"/>
                  </a:rPr>
                  <a:t>网络的学习过程就是将</a:t>
                </a:r>
                <a:r>
                  <a:rPr lang="en-US" altLang="zh-CN" sz="2000" b="1" dirty="0">
                    <a:solidFill>
                      <a:srgbClr val="333399"/>
                    </a:solidFill>
                    <a:latin typeface="微软雅黑" panose="020B0503020204020204" pitchFamily="34" charset="-122"/>
                    <a:ea typeface="微软雅黑" panose="020B0503020204020204" pitchFamily="34" charset="-122"/>
                  </a:rPr>
                  <a:t>w</a:t>
                </a:r>
                <a:r>
                  <a:rPr lang="zh-CN" altLang="en-US" sz="2000" b="1" dirty="0">
                    <a:solidFill>
                      <a:srgbClr val="333399"/>
                    </a:solidFill>
                    <a:latin typeface="微软雅黑" panose="020B0503020204020204" pitchFamily="34" charset="-122"/>
                    <a:ea typeface="微软雅黑" panose="020B0503020204020204" pitchFamily="34" charset="-122"/>
                  </a:rPr>
                  <a:t>的数值尽可能接近</a:t>
                </a:r>
                <a:r>
                  <a:rPr lang="en-US" altLang="zh-CN" sz="2000" b="1" dirty="0">
                    <a:solidFill>
                      <a:srgbClr val="333399"/>
                    </a:solidFill>
                    <a:latin typeface="微软雅黑" panose="020B0503020204020204" pitchFamily="34" charset="-122"/>
                    <a:ea typeface="微软雅黑" panose="020B0503020204020204" pitchFamily="34" charset="-122"/>
                  </a:rPr>
                  <a:t>(1)</a:t>
                </a:r>
                <a:r>
                  <a:rPr lang="zh-CN" altLang="en-US" sz="2000" b="1" dirty="0">
                    <a:solidFill>
                      <a:srgbClr val="333399"/>
                    </a:solidFill>
                    <a:latin typeface="微软雅黑" panose="020B0503020204020204" pitchFamily="34" charset="-122"/>
                    <a:ea typeface="微软雅黑" panose="020B0503020204020204" pitchFamily="34" charset="-122"/>
                  </a:rPr>
                  <a:t>的过程</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如果在其后面再加一层，就表示可以通过</a:t>
                </a:r>
                <a:r>
                  <a:rPr lang="zh-CN" altLang="en-US" sz="2000" b="1" dirty="0">
                    <a:solidFill>
                      <a:srgbClr val="333399"/>
                    </a:solidFill>
                    <a:latin typeface="微软雅黑" panose="020B0503020204020204" pitchFamily="34" charset="-122"/>
                    <a:ea typeface="微软雅黑" panose="020B0503020204020204" pitchFamily="34" charset="-122"/>
                  </a:rPr>
                  <a:t>组合</a:t>
                </a:r>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i="1">
                        <a:latin typeface="Cambria Math" panose="02040503050406030204" pitchFamily="18" charset="0"/>
                      </a:rPr>
                      <m:t>𝐶</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𝑂</m:t>
                        </m:r>
                      </m:e>
                      <m:sub>
                        <m:r>
                          <a:rPr lang="en-US" altLang="zh-CN" sz="2000" i="1">
                            <a:latin typeface="Cambria Math" panose="02040503050406030204" pitchFamily="18" charset="0"/>
                          </a:rPr>
                          <m:t>2</m:t>
                        </m:r>
                      </m:sub>
                    </m:sSub>
                  </m:oMath>
                </a14:m>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𝑂</m:t>
                        </m:r>
                      </m:e>
                      <m:sub>
                        <m:r>
                          <a:rPr lang="en-US" altLang="zh-CN" sz="2000" i="1" dirty="0">
                            <a:latin typeface="Cambria Math" panose="02040503050406030204" pitchFamily="18" charset="0"/>
                          </a:rPr>
                          <m:t>3</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𝐶𝑂</m:t>
                    </m:r>
                    <m:r>
                      <a:rPr lang="en-US" altLang="zh-CN" sz="2000" i="1" dirty="0">
                        <a:latin typeface="Cambria Math" panose="02040503050406030204" pitchFamily="18" charset="0"/>
                      </a:rPr>
                      <m:t>] </m:t>
                    </m:r>
                    <m:r>
                      <a:rPr lang="zh-CN" altLang="en-US" sz="2000" i="1" dirty="0">
                        <a:latin typeface="Cambria Math" panose="02040503050406030204" pitchFamily="18" charset="0"/>
                      </a:rPr>
                      <m:t>从</m:t>
                    </m:r>
                  </m:oMath>
                </a14:m>
                <a:r>
                  <a:rPr lang="zh-CN" altLang="en-US" sz="2000" dirty="0">
                    <a:latin typeface="微软雅黑" panose="020B0503020204020204" pitchFamily="34" charset="-122"/>
                    <a:ea typeface="微软雅黑" panose="020B0503020204020204" pitchFamily="34" charset="-122"/>
                  </a:rPr>
                  <a:t>而形成更高层次的物质</a:t>
                </a:r>
              </a:p>
            </p:txBody>
          </p:sp>
        </mc:Choice>
        <mc:Fallback xmlns="">
          <p:sp>
            <p:nvSpPr>
              <p:cNvPr id="28" name="文本框 27"/>
              <p:cNvSpPr txBox="1">
                <a:spLocks noRot="1" noChangeAspect="1" noMove="1" noResize="1" noEditPoints="1" noAdjustHandles="1" noChangeArrowheads="1" noChangeShapeType="1" noTextEdit="1"/>
              </p:cNvSpPr>
              <p:nvPr/>
            </p:nvSpPr>
            <p:spPr>
              <a:xfrm>
                <a:off x="4900474" y="3989830"/>
                <a:ext cx="6232124" cy="1631216"/>
              </a:xfrm>
              <a:prstGeom prst="rect">
                <a:avLst/>
              </a:prstGeom>
              <a:blipFill>
                <a:blip r:embed="rId6"/>
                <a:stretch>
                  <a:fillRect l="-881" t="-1866" b="-5597"/>
                </a:stretch>
              </a:blipFill>
            </p:spPr>
            <p:txBody>
              <a:bodyPr/>
              <a:lstStyle/>
              <a:p>
                <a:r>
                  <a:rPr lang="zh-CN" altLang="en-US">
                    <a:noFill/>
                  </a:rPr>
                  <a:t> </a:t>
                </a:r>
              </a:p>
            </p:txBody>
          </p:sp>
        </mc:Fallback>
      </mc:AlternateContent>
      <p:sp>
        <p:nvSpPr>
          <p:cNvPr id="30" name="矩形 29"/>
          <p:cNvSpPr/>
          <p:nvPr/>
        </p:nvSpPr>
        <p:spPr>
          <a:xfrm>
            <a:off x="4187301" y="5904455"/>
            <a:ext cx="7658470"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每层神经网络的物理理解</a:t>
            </a:r>
            <a:r>
              <a:rPr lang="zh-CN" altLang="en-US" sz="2000" dirty="0">
                <a:solidFill>
                  <a:srgbClr val="333399"/>
                </a:solidFill>
                <a:latin typeface="微软雅黑" panose="020B0503020204020204" pitchFamily="34" charset="-122"/>
                <a:ea typeface="微软雅黑" panose="020B0503020204020204" pitchFamily="34" charset="-122"/>
              </a:rPr>
              <a:t>：</a:t>
            </a:r>
            <a:r>
              <a:rPr lang="zh-CN" altLang="en-US" sz="2000" b="1" dirty="0">
                <a:solidFill>
                  <a:srgbClr val="333399"/>
                </a:solidFill>
                <a:latin typeface="微软雅黑" panose="020B0503020204020204" pitchFamily="34" charset="-122"/>
                <a:ea typeface="微软雅黑" panose="020B0503020204020204" pitchFamily="34" charset="-122"/>
              </a:rPr>
              <a:t>通过现有的不同物质的组合形成新物质</a:t>
            </a:r>
            <a:r>
              <a:rPr lang="zh-CN" altLang="en-US" sz="2000" dirty="0">
                <a:solidFill>
                  <a:srgbClr val="333399"/>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1128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案例</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任务</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一元线性回归</a:t>
            </a:r>
          </a:p>
        </p:txBody>
      </p:sp>
      <p:sp>
        <p:nvSpPr>
          <p:cNvPr id="7" name="矩形 6"/>
          <p:cNvSpPr/>
          <p:nvPr/>
        </p:nvSpPr>
        <p:spPr>
          <a:xfrm>
            <a:off x="7497077" y="2823269"/>
            <a:ext cx="4497355" cy="1815882"/>
          </a:xfrm>
          <a:prstGeom prst="rect">
            <a:avLst/>
          </a:prstGeom>
        </p:spPr>
        <p:txBody>
          <a:bodyPr wrap="square">
            <a:spAutoFit/>
          </a:bodyPr>
          <a:lstStyle/>
          <a:p>
            <a:r>
              <a:rPr lang="zh-CN" altLang="en-US" sz="2800" dirty="0">
                <a:latin typeface="+mn-ea"/>
              </a:rPr>
              <a:t>已知一部分西瓜的重量</a:t>
            </a:r>
            <a:r>
              <a:rPr lang="en-US" altLang="zh-CN" sz="2800" dirty="0">
                <a:latin typeface="+mn-ea"/>
              </a:rPr>
              <a:t>x</a:t>
            </a:r>
            <a:r>
              <a:rPr lang="zh-CN" altLang="en-US" sz="2800" dirty="0">
                <a:latin typeface="+mn-ea"/>
              </a:rPr>
              <a:t>与其对应的总价</a:t>
            </a:r>
            <a:r>
              <a:rPr lang="en-US" altLang="zh-CN" sz="2800" dirty="0">
                <a:latin typeface="+mn-ea"/>
              </a:rPr>
              <a:t>y</a:t>
            </a:r>
            <a:r>
              <a:rPr lang="zh-CN" altLang="en-US" sz="2800" dirty="0">
                <a:latin typeface="+mn-ea"/>
              </a:rPr>
              <a:t>的关系，考虑称重误差，想要知道任意重量的总价。</a:t>
            </a:r>
            <a:endParaRPr lang="en-US" altLang="zh-CN" sz="2800" dirty="0">
              <a:latin typeface="+mn-ea"/>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6001" t="7589" r="6779" b="4724"/>
          <a:stretch/>
        </p:blipFill>
        <p:spPr>
          <a:xfrm>
            <a:off x="191068" y="1678674"/>
            <a:ext cx="6322514" cy="4767243"/>
          </a:xfrm>
          <a:prstGeom prst="rect">
            <a:avLst/>
          </a:prstGeom>
        </p:spPr>
      </p:pic>
      <p:sp>
        <p:nvSpPr>
          <p:cNvPr id="4" name="文本框 3"/>
          <p:cNvSpPr txBox="1"/>
          <p:nvPr/>
        </p:nvSpPr>
        <p:spPr>
          <a:xfrm>
            <a:off x="354841" y="1329552"/>
            <a:ext cx="2524836" cy="461665"/>
          </a:xfrm>
          <a:prstGeom prst="rect">
            <a:avLst/>
          </a:prstGeom>
          <a:noFill/>
        </p:spPr>
        <p:txBody>
          <a:bodyPr wrap="square" rtlCol="0">
            <a:spAutoFit/>
          </a:bodyPr>
          <a:lstStyle/>
          <a:p>
            <a:r>
              <a:rPr lang="en-US" altLang="zh-CN" sz="2400" b="1" dirty="0">
                <a:solidFill>
                  <a:schemeClr val="accent2"/>
                </a:solidFill>
              </a:rPr>
              <a:t>Y </a:t>
            </a:r>
            <a:r>
              <a:rPr lang="zh-CN" altLang="en-US" sz="2400" b="1" dirty="0">
                <a:solidFill>
                  <a:schemeClr val="accent2"/>
                </a:solidFill>
              </a:rPr>
              <a:t>总价：</a:t>
            </a:r>
            <a:r>
              <a:rPr lang="en-US" altLang="zh-CN" sz="2400" b="1" dirty="0">
                <a:solidFill>
                  <a:schemeClr val="accent2"/>
                </a:solidFill>
              </a:rPr>
              <a:t>1</a:t>
            </a:r>
            <a:r>
              <a:rPr lang="zh-CN" altLang="en-US" sz="2400" b="1" dirty="0">
                <a:solidFill>
                  <a:schemeClr val="accent2"/>
                </a:solidFill>
              </a:rPr>
              <a:t>维</a:t>
            </a:r>
          </a:p>
        </p:txBody>
      </p:sp>
      <p:sp>
        <p:nvSpPr>
          <p:cNvPr id="8" name="文本框 7"/>
          <p:cNvSpPr txBox="1"/>
          <p:nvPr/>
        </p:nvSpPr>
        <p:spPr>
          <a:xfrm>
            <a:off x="5139635" y="6256590"/>
            <a:ext cx="2524836" cy="461665"/>
          </a:xfrm>
          <a:prstGeom prst="rect">
            <a:avLst/>
          </a:prstGeom>
          <a:noFill/>
        </p:spPr>
        <p:txBody>
          <a:bodyPr wrap="square" rtlCol="0">
            <a:spAutoFit/>
          </a:bodyPr>
          <a:lstStyle/>
          <a:p>
            <a:r>
              <a:rPr lang="en-US" altLang="zh-CN" sz="2400" b="1" dirty="0">
                <a:solidFill>
                  <a:schemeClr val="accent2"/>
                </a:solidFill>
              </a:rPr>
              <a:t>X</a:t>
            </a:r>
            <a:r>
              <a:rPr lang="zh-CN" altLang="en-US" sz="2400" b="1" dirty="0">
                <a:solidFill>
                  <a:schemeClr val="accent2"/>
                </a:solidFill>
              </a:rPr>
              <a:t>重量：</a:t>
            </a:r>
            <a:r>
              <a:rPr lang="en-US" altLang="zh-CN" sz="2400" b="1" dirty="0">
                <a:solidFill>
                  <a:schemeClr val="accent2"/>
                </a:solidFill>
              </a:rPr>
              <a:t>1</a:t>
            </a:r>
            <a:r>
              <a:rPr lang="zh-CN" altLang="en-US" sz="2400" b="1" dirty="0">
                <a:solidFill>
                  <a:schemeClr val="accent2"/>
                </a:solidFill>
              </a:rPr>
              <a:t>维</a:t>
            </a:r>
          </a:p>
        </p:txBody>
      </p:sp>
    </p:spTree>
    <p:extLst>
      <p:ext uri="{BB962C8B-B14F-4D97-AF65-F5344CB8AC3E}">
        <p14:creationId xmlns:p14="http://schemas.microsoft.com/office/powerpoint/2010/main" val="110291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13" y="1523811"/>
            <a:ext cx="5894340" cy="4475977"/>
          </a:xfrm>
          <a:prstGeom prst="rect">
            <a:avLst/>
          </a:prstGeom>
        </p:spPr>
      </p:pic>
      <p:sp>
        <p:nvSpPr>
          <p:cNvPr id="2"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案例</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任务</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手写体数字识别</a:t>
            </a:r>
          </a:p>
        </p:txBody>
      </p:sp>
      <p:sp>
        <p:nvSpPr>
          <p:cNvPr id="6" name="文本框 5"/>
          <p:cNvSpPr txBox="1"/>
          <p:nvPr/>
        </p:nvSpPr>
        <p:spPr>
          <a:xfrm>
            <a:off x="7547212" y="2853858"/>
            <a:ext cx="3466531" cy="1815882"/>
          </a:xfrm>
          <a:prstGeom prst="rect">
            <a:avLst/>
          </a:prstGeom>
          <a:noFill/>
        </p:spPr>
        <p:txBody>
          <a:bodyPr wrap="square" rtlCol="0">
            <a:spAutoFit/>
          </a:bodyPr>
          <a:lstStyle/>
          <a:p>
            <a:r>
              <a:rPr lang="zh-CN" altLang="en-US" sz="2800" dirty="0"/>
              <a:t>求手写体数字图像</a:t>
            </a:r>
            <a:r>
              <a:rPr lang="en-US" altLang="zh-CN" sz="2800" dirty="0"/>
              <a:t>x</a:t>
            </a:r>
            <a:r>
              <a:rPr lang="zh-CN" altLang="en-US" sz="2800" dirty="0"/>
              <a:t>，与各数字可能性</a:t>
            </a:r>
            <a:r>
              <a:rPr lang="en-US" altLang="zh-CN" sz="2800" dirty="0"/>
              <a:t>y</a:t>
            </a:r>
            <a:r>
              <a:rPr lang="zh-CN" altLang="en-US" sz="2800" dirty="0"/>
              <a:t>的关系，想要知道任意图像是什么数字</a:t>
            </a:r>
          </a:p>
        </p:txBody>
      </p:sp>
    </p:spTree>
    <p:extLst>
      <p:ext uri="{BB962C8B-B14F-4D97-AF65-F5344CB8AC3E}">
        <p14:creationId xmlns:p14="http://schemas.microsoft.com/office/powerpoint/2010/main" val="368172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案例</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任务</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手写体数字识别</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5" y="1371309"/>
            <a:ext cx="5894340" cy="4505491"/>
          </a:xfrm>
          <a:prstGeom prst="rect">
            <a:avLst/>
          </a:prstGeom>
        </p:spPr>
      </p:pic>
      <p:sp>
        <p:nvSpPr>
          <p:cNvPr id="7" name="文本框 6"/>
          <p:cNvSpPr txBox="1"/>
          <p:nvPr/>
        </p:nvSpPr>
        <p:spPr>
          <a:xfrm>
            <a:off x="6796585" y="1915894"/>
            <a:ext cx="5054221" cy="3416320"/>
          </a:xfrm>
          <a:prstGeom prst="rect">
            <a:avLst/>
          </a:prstGeom>
          <a:noFill/>
        </p:spPr>
        <p:txBody>
          <a:bodyPr wrap="square" rtlCol="0">
            <a:spAutoFit/>
          </a:bodyPr>
          <a:lstStyle/>
          <a:p>
            <a:r>
              <a:rPr lang="zh-CN" altLang="en-US" sz="2400" dirty="0"/>
              <a:t>图像，在计算机中也只是一堆数字，控制着每个像素的颜色，黑白模式时，</a:t>
            </a:r>
            <a:r>
              <a:rPr lang="en-US" altLang="zh-CN" sz="2400" dirty="0"/>
              <a:t>255</a:t>
            </a:r>
            <a:r>
              <a:rPr lang="zh-CN" altLang="en-US" sz="2400" dirty="0"/>
              <a:t>表示最亮，</a:t>
            </a:r>
            <a:r>
              <a:rPr lang="en-US" altLang="zh-CN" sz="2400" dirty="0"/>
              <a:t>0</a:t>
            </a:r>
            <a:r>
              <a:rPr lang="zh-CN" altLang="en-US" sz="2400" dirty="0"/>
              <a:t>表示最暗</a:t>
            </a:r>
            <a:endParaRPr lang="en-US" altLang="zh-CN" sz="2400" dirty="0"/>
          </a:p>
          <a:p>
            <a:endParaRPr lang="en-US" altLang="zh-CN" sz="2400" dirty="0"/>
          </a:p>
          <a:p>
            <a:endParaRPr lang="en-US" altLang="zh-CN" sz="2400" dirty="0"/>
          </a:p>
          <a:p>
            <a:r>
              <a:rPr lang="zh-CN" altLang="en-US" sz="2400" dirty="0"/>
              <a:t>这里每个图像都有</a:t>
            </a:r>
            <a:r>
              <a:rPr lang="en-US" altLang="zh-CN" sz="2400" dirty="0"/>
              <a:t>28x28=784</a:t>
            </a:r>
            <a:r>
              <a:rPr lang="zh-CN" altLang="en-US" sz="2400" dirty="0"/>
              <a:t>个像素，可以伸展成一个</a:t>
            </a:r>
            <a:r>
              <a:rPr lang="en-US" altLang="zh-CN" sz="2400" dirty="0"/>
              <a:t>784</a:t>
            </a:r>
            <a:r>
              <a:rPr lang="zh-CN" altLang="en-US" sz="2400" dirty="0"/>
              <a:t>维的向量，而输出是维度为</a:t>
            </a:r>
            <a:r>
              <a:rPr lang="en-US" altLang="zh-CN" sz="2400" dirty="0"/>
              <a:t>10</a:t>
            </a:r>
            <a:r>
              <a:rPr lang="zh-CN" altLang="en-US" sz="2400" dirty="0"/>
              <a:t>的向量，每个位置的数值都对应着一种可能性</a:t>
            </a:r>
          </a:p>
        </p:txBody>
      </p:sp>
    </p:spTree>
    <p:extLst>
      <p:ext uri="{BB962C8B-B14F-4D97-AF65-F5344CB8AC3E}">
        <p14:creationId xmlns:p14="http://schemas.microsoft.com/office/powerpoint/2010/main" val="388505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数据准备</a:t>
            </a:r>
          </a:p>
        </p:txBody>
      </p:sp>
      <p:sp>
        <p:nvSpPr>
          <p:cNvPr id="5" name="Rectangle 2"/>
          <p:cNvSpPr>
            <a:spLocks noChangeArrowheads="1"/>
          </p:cNvSpPr>
          <p:nvPr/>
        </p:nvSpPr>
        <p:spPr bwMode="auto">
          <a:xfrm>
            <a:off x="5325324" y="1725097"/>
            <a:ext cx="6425789" cy="458587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sz="1600" i="1" dirty="0">
                <a:solidFill>
                  <a:srgbClr val="808080"/>
                </a:solidFill>
                <a:latin typeface="宋体" panose="02010600030101010101" pitchFamily="2" charset="-122"/>
                <a:ea typeface="宋体" panose="02010600030101010101" pitchFamily="2" charset="-122"/>
              </a:rPr>
              <a:t>#</a:t>
            </a:r>
            <a:r>
              <a:rPr lang="zh-CN" altLang="en-US" sz="1600" i="1" dirty="0">
                <a:solidFill>
                  <a:srgbClr val="808080"/>
                </a:solidFill>
                <a:latin typeface="宋体" panose="02010600030101010101" pitchFamily="2" charset="-122"/>
                <a:ea typeface="宋体" panose="02010600030101010101" pitchFamily="2" charset="-122"/>
              </a:rPr>
              <a:t>导入</a:t>
            </a:r>
            <a:r>
              <a:rPr lang="en-US" altLang="zh-CN" sz="1600" i="1" dirty="0" err="1">
                <a:solidFill>
                  <a:srgbClr val="808080"/>
                </a:solidFill>
                <a:latin typeface="宋体" panose="02010600030101010101" pitchFamily="2" charset="-122"/>
                <a:ea typeface="宋体" panose="02010600030101010101" pitchFamily="2" charset="-122"/>
              </a:rPr>
              <a:t>tensorflow</a:t>
            </a:r>
            <a:r>
              <a:rPr lang="en-US" altLang="zh-CN" sz="1600" i="1" dirty="0">
                <a:solidFill>
                  <a:srgbClr val="808080"/>
                </a:solidFill>
                <a:latin typeface="宋体" panose="02010600030101010101" pitchFamily="2" charset="-122"/>
                <a:ea typeface="宋体" panose="02010600030101010101" pitchFamily="2" charset="-122"/>
              </a:rPr>
              <a:t> + </a:t>
            </a:r>
            <a:r>
              <a:rPr lang="en-US" altLang="zh-CN" sz="1600" i="1" dirty="0" err="1">
                <a:solidFill>
                  <a:srgbClr val="808080"/>
                </a:solidFill>
                <a:latin typeface="宋体" panose="02010600030101010101" pitchFamily="2" charset="-122"/>
                <a:ea typeface="宋体" panose="02010600030101010101" pitchFamily="2" charset="-122"/>
              </a:rPr>
              <a:t>numpy</a:t>
            </a:r>
            <a:endParaRPr lang="en-US" altLang="zh-CN" sz="1600" i="1" dirty="0">
              <a:solidFill>
                <a:srgbClr val="808080"/>
              </a:solidFill>
              <a:latin typeface="宋体" panose="02010600030101010101" pitchFamily="2" charset="-122"/>
              <a:ea typeface="宋体" panose="02010600030101010101" pitchFamily="2" charset="-122"/>
            </a:endParaRPr>
          </a:p>
          <a:p>
            <a:pPr lvl="0" eaLnBrk="0" fontAlgn="base" hangingPunct="0">
              <a:spcBef>
                <a:spcPct val="0"/>
              </a:spcBef>
              <a:spcAft>
                <a:spcPct val="0"/>
              </a:spcAft>
            </a:pP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import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tensorflow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tf</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import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numpy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np</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#即显模式</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tf.enable_eager_execution()</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#导入数据</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train,test = tf.keras.datasets.mnist.load_data()</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(train_x,train_y),(test_x,test_y) = train,test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#形状和类型</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train_x = train_x.reshape([-</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784</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]).astype(</a:t>
            </a:r>
            <a:r>
              <a:rPr kumimoji="0" lang="zh-CN" altLang="zh-CN" sz="16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'float32'</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test_x = test_x.reshape([-</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784</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]).astype(</a:t>
            </a:r>
            <a:r>
              <a:rPr kumimoji="0" lang="zh-CN" altLang="zh-CN" sz="16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'float32'</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train_y = train_y.astype(</a:t>
            </a:r>
            <a:r>
              <a:rPr kumimoji="0" lang="zh-CN" altLang="zh-CN" sz="16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'int32'</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test_y = test_y.astype(</a:t>
            </a:r>
            <a:r>
              <a:rPr kumimoji="0" lang="zh-CN" altLang="zh-CN" sz="16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'int32'</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#训练、测试样本量</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print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'训练集%s, %s'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%(train_x.shape,train_y.shape))</a:t>
            </a:r>
            <a:r>
              <a:rPr lang="zh-CN" altLang="zh-CN" sz="1600" i="1" dirty="0">
                <a:solidFill>
                  <a:srgbClr val="808080"/>
                </a:solidFill>
                <a:latin typeface="宋体" panose="02010600030101010101" pitchFamily="2" charset="-122"/>
                <a:ea typeface="宋体" panose="02010600030101010101" pitchFamily="2" charset="-122"/>
              </a:rPr>
              <a:t> </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print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'测试集%s, %s'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%(test_x.shape,test_y.shape))</a:t>
            </a:r>
            <a:r>
              <a:rPr lang="zh-CN" altLang="zh-CN" sz="1600" i="1" dirty="0">
                <a:solidFill>
                  <a:srgbClr val="808080"/>
                </a:solidFill>
                <a:latin typeface="宋体" panose="02010600030101010101" pitchFamily="2" charset="-122"/>
                <a:ea typeface="宋体" panose="02010600030101010101" pitchFamily="2" charset="-122"/>
              </a:rPr>
              <a:t> </a:t>
            </a:r>
            <a:endParaRPr lang="en-US" altLang="zh-CN" sz="1600" i="1" dirty="0">
              <a:solidFill>
                <a:srgbClr val="808080"/>
              </a:solidFill>
              <a:latin typeface="宋体" panose="02010600030101010101" pitchFamily="2" charset="-122"/>
              <a:ea typeface="宋体" panose="02010600030101010101" pitchFamily="2" charset="-122"/>
            </a:endParaRPr>
          </a:p>
          <a:p>
            <a:pPr lvl="0" eaLnBrk="0" fontAlgn="base" hangingPunct="0">
              <a:spcBef>
                <a:spcPct val="0"/>
              </a:spcBef>
              <a:spcAft>
                <a:spcPct val="0"/>
              </a:spcAft>
            </a:pPr>
            <a:r>
              <a:rPr lang="zh-CN" altLang="zh-CN" sz="1600" i="1" dirty="0">
                <a:solidFill>
                  <a:srgbClr val="808080"/>
                </a:solidFill>
                <a:latin typeface="宋体" panose="02010600030101010101" pitchFamily="2" charset="-122"/>
                <a:ea typeface="宋体" panose="02010600030101010101" pitchFamily="2" charset="-122"/>
              </a:rPr>
              <a:t># 训练集(60000, 784), (60000,)</a:t>
            </a:r>
            <a:endParaRPr lang="en-US" altLang="zh-CN" sz="1600" i="1" dirty="0">
              <a:solidFill>
                <a:srgbClr val="808080"/>
              </a:solidFill>
              <a:latin typeface="宋体" panose="02010600030101010101" pitchFamily="2" charset="-122"/>
              <a:ea typeface="宋体" panose="02010600030101010101" pitchFamily="2" charset="-122"/>
            </a:endParaRPr>
          </a:p>
          <a:p>
            <a:pPr lvl="0" eaLnBrk="0" fontAlgn="base" hangingPunct="0">
              <a:spcBef>
                <a:spcPct val="0"/>
              </a:spcBef>
              <a:spcAft>
                <a:spcPct val="0"/>
              </a:spcAft>
            </a:pPr>
            <a:r>
              <a:rPr lang="zh-CN" altLang="zh-CN" sz="1600" i="1" dirty="0">
                <a:solidFill>
                  <a:srgbClr val="808080"/>
                </a:solidFill>
                <a:latin typeface="宋体" panose="02010600030101010101" pitchFamily="2" charset="-122"/>
                <a:ea typeface="宋体" panose="02010600030101010101" pitchFamily="2" charset="-122"/>
              </a:rPr>
              <a:t># 测试集(10000, 784), (10000,)</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121651" y="1725097"/>
            <a:ext cx="5203673" cy="452431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sz="1600" i="1" dirty="0">
                <a:solidFill>
                  <a:srgbClr val="808080"/>
                </a:solidFill>
                <a:latin typeface="宋体" panose="02010600030101010101" pitchFamily="2" charset="-122"/>
                <a:ea typeface="宋体" panose="02010600030101010101" pitchFamily="2" charset="-122"/>
              </a:rPr>
              <a:t>#</a:t>
            </a:r>
            <a:r>
              <a:rPr lang="zh-CN" altLang="en-US" sz="1600" i="1" dirty="0">
                <a:solidFill>
                  <a:srgbClr val="808080"/>
                </a:solidFill>
                <a:latin typeface="宋体" panose="02010600030101010101" pitchFamily="2" charset="-122"/>
                <a:ea typeface="宋体" panose="02010600030101010101" pitchFamily="2" charset="-122"/>
              </a:rPr>
              <a:t>导入</a:t>
            </a:r>
            <a:r>
              <a:rPr lang="en-US" altLang="zh-CN" sz="1600" i="1" dirty="0" err="1">
                <a:solidFill>
                  <a:srgbClr val="808080"/>
                </a:solidFill>
                <a:latin typeface="宋体" panose="02010600030101010101" pitchFamily="2" charset="-122"/>
                <a:ea typeface="宋体" panose="02010600030101010101" pitchFamily="2" charset="-122"/>
              </a:rPr>
              <a:t>tensorflow+numpy</a:t>
            </a:r>
            <a:endParaRPr lang="en-US" altLang="zh-CN" sz="1600" i="1" dirty="0">
              <a:solidFill>
                <a:srgbClr val="808080"/>
              </a:solidFill>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import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tensorflow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tf</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import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numpy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as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np</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#即显模式</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tf.enable_eager_execution()</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#生成数据</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n_example = </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100</a:t>
            </a:r>
            <a:b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X = tf.random_normal([n_example])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#称重误差</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noise = tf.random_uniform([n_example],-</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0.5</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0.5</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Y = X * </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noise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#训练集</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train_x = X[:</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80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train_y = Y[:</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80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#测试集</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test_x = X[</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80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test_y = Y[</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80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11" name="文本框 10"/>
          <p:cNvSpPr txBox="1"/>
          <p:nvPr/>
        </p:nvSpPr>
        <p:spPr>
          <a:xfrm>
            <a:off x="2196656" y="2492638"/>
            <a:ext cx="2866030" cy="461665"/>
          </a:xfrm>
          <a:prstGeom prst="rect">
            <a:avLst/>
          </a:prstGeom>
          <a:solidFill>
            <a:schemeClr val="bg1">
              <a:lumMod val="75000"/>
            </a:schemeClr>
          </a:solidFill>
        </p:spPr>
        <p:txBody>
          <a:bodyPr wrap="square" rtlCol="0">
            <a:spAutoFit/>
          </a:bodyPr>
          <a:lstStyle/>
          <a:p>
            <a:pPr algn="ctr"/>
            <a:r>
              <a:rPr lang="zh-CN" altLang="en-US" sz="2400" b="1" dirty="0">
                <a:solidFill>
                  <a:schemeClr val="bg1"/>
                </a:solidFill>
              </a:rPr>
              <a:t>任务</a:t>
            </a:r>
            <a:r>
              <a:rPr lang="en-US" altLang="zh-CN" sz="2400" b="1" dirty="0">
                <a:solidFill>
                  <a:schemeClr val="bg1"/>
                </a:solidFill>
              </a:rPr>
              <a:t>A </a:t>
            </a:r>
            <a:r>
              <a:rPr lang="zh-CN" altLang="en-US" sz="2400" b="1" dirty="0">
                <a:solidFill>
                  <a:schemeClr val="bg1"/>
                </a:solidFill>
              </a:rPr>
              <a:t>一元回归</a:t>
            </a:r>
          </a:p>
        </p:txBody>
      </p:sp>
      <p:sp>
        <p:nvSpPr>
          <p:cNvPr id="12" name="文本框 11"/>
          <p:cNvSpPr txBox="1"/>
          <p:nvPr/>
        </p:nvSpPr>
        <p:spPr>
          <a:xfrm>
            <a:off x="7987270" y="2259533"/>
            <a:ext cx="3522082" cy="461665"/>
          </a:xfrm>
          <a:prstGeom prst="rect">
            <a:avLst/>
          </a:prstGeom>
          <a:solidFill>
            <a:schemeClr val="bg1">
              <a:lumMod val="75000"/>
            </a:schemeClr>
          </a:solidFill>
        </p:spPr>
        <p:txBody>
          <a:bodyPr wrap="square" rtlCol="0">
            <a:spAutoFit/>
          </a:bodyPr>
          <a:lstStyle/>
          <a:p>
            <a:pPr algn="ctr"/>
            <a:r>
              <a:rPr lang="zh-CN" altLang="en-US" sz="2400" b="1" dirty="0">
                <a:solidFill>
                  <a:schemeClr val="bg1"/>
                </a:solidFill>
              </a:rPr>
              <a:t>任务</a:t>
            </a:r>
            <a:r>
              <a:rPr lang="en-US" altLang="zh-CN" sz="2400" b="1" dirty="0">
                <a:solidFill>
                  <a:schemeClr val="bg1"/>
                </a:solidFill>
              </a:rPr>
              <a:t>B </a:t>
            </a:r>
            <a:r>
              <a:rPr lang="zh-CN" altLang="en-US" sz="2400" b="1" dirty="0">
                <a:solidFill>
                  <a:schemeClr val="bg1"/>
                </a:solidFill>
              </a:rPr>
              <a:t>手写体数字识别</a:t>
            </a:r>
          </a:p>
        </p:txBody>
      </p:sp>
      <p:sp>
        <p:nvSpPr>
          <p:cNvPr id="15" name="矩形 14"/>
          <p:cNvSpPr/>
          <p:nvPr/>
        </p:nvSpPr>
        <p:spPr>
          <a:xfrm>
            <a:off x="121651" y="1258617"/>
            <a:ext cx="6096000" cy="400110"/>
          </a:xfrm>
          <a:prstGeom prst="rect">
            <a:avLst/>
          </a:prstGeom>
        </p:spPr>
        <p:txBody>
          <a:bodyPr>
            <a:spAutoFit/>
          </a:bodyPr>
          <a:lstStyle/>
          <a:p>
            <a:r>
              <a:rPr lang="zh-CN" altLang="en-US" sz="2000" b="1" dirty="0"/>
              <a:t>任务</a:t>
            </a:r>
            <a:r>
              <a:rPr lang="en-US" altLang="zh-CN" sz="2000" b="1" dirty="0"/>
              <a:t>A</a:t>
            </a:r>
            <a:r>
              <a:rPr lang="zh-CN" altLang="en-US" sz="2000" b="1" dirty="0"/>
              <a:t>：总样本：</a:t>
            </a:r>
            <a:r>
              <a:rPr lang="en-US" altLang="zh-CN" sz="2000" b="1" dirty="0"/>
              <a:t>100</a:t>
            </a:r>
            <a:r>
              <a:rPr lang="zh-CN" altLang="en-US" sz="2000" b="1" dirty="0"/>
              <a:t> 训练集</a:t>
            </a:r>
            <a:r>
              <a:rPr lang="en-US" altLang="zh-CN" sz="2000" b="1" dirty="0"/>
              <a:t>/</a:t>
            </a:r>
            <a:r>
              <a:rPr lang="zh-CN" altLang="en-US" sz="2000" b="1" dirty="0"/>
              <a:t>测试集：</a:t>
            </a:r>
            <a:r>
              <a:rPr lang="en-US" altLang="zh-CN" sz="2000" b="1" dirty="0"/>
              <a:t>8:2</a:t>
            </a:r>
          </a:p>
        </p:txBody>
      </p:sp>
      <p:sp>
        <p:nvSpPr>
          <p:cNvPr id="16" name="矩形 15"/>
          <p:cNvSpPr/>
          <p:nvPr/>
        </p:nvSpPr>
        <p:spPr>
          <a:xfrm>
            <a:off x="5535003" y="1244529"/>
            <a:ext cx="6096000" cy="400110"/>
          </a:xfrm>
          <a:prstGeom prst="rect">
            <a:avLst/>
          </a:prstGeom>
        </p:spPr>
        <p:txBody>
          <a:bodyPr>
            <a:spAutoFit/>
          </a:bodyPr>
          <a:lstStyle/>
          <a:p>
            <a:r>
              <a:rPr lang="zh-CN" altLang="en-US" sz="2000" b="1" dirty="0"/>
              <a:t>任务</a:t>
            </a:r>
            <a:r>
              <a:rPr lang="en-US" altLang="zh-CN" sz="2000" b="1" dirty="0"/>
              <a:t>B:</a:t>
            </a:r>
            <a:r>
              <a:rPr lang="zh-CN" altLang="en-US" sz="2000" b="1" dirty="0"/>
              <a:t>总样本</a:t>
            </a:r>
            <a:r>
              <a:rPr lang="en-US" altLang="zh-CN" sz="2000" b="1" dirty="0"/>
              <a:t>:70000 </a:t>
            </a:r>
            <a:r>
              <a:rPr lang="zh-CN" altLang="en-US" sz="2000" b="1" dirty="0"/>
              <a:t>训练集</a:t>
            </a:r>
            <a:r>
              <a:rPr lang="en-US" altLang="zh-CN" sz="2000" b="1" dirty="0"/>
              <a:t>/</a:t>
            </a:r>
            <a:r>
              <a:rPr lang="zh-CN" altLang="en-US" sz="2000" b="1" dirty="0"/>
              <a:t>测试集</a:t>
            </a:r>
            <a:r>
              <a:rPr lang="en-US" altLang="zh-CN" sz="2000" b="1" dirty="0"/>
              <a:t>6:1</a:t>
            </a:r>
            <a:endParaRPr lang="zh-CN" altLang="en-US" sz="2000" b="1" dirty="0"/>
          </a:p>
        </p:txBody>
      </p:sp>
    </p:spTree>
    <p:extLst>
      <p:ext uri="{BB962C8B-B14F-4D97-AF65-F5344CB8AC3E}">
        <p14:creationId xmlns:p14="http://schemas.microsoft.com/office/powerpoint/2010/main" val="236241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案例</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一元线性回归</a:t>
            </a:r>
          </a:p>
        </p:txBody>
      </p:sp>
      <p:sp>
        <p:nvSpPr>
          <p:cNvPr id="4" name="椭圆 3"/>
          <p:cNvSpPr/>
          <p:nvPr/>
        </p:nvSpPr>
        <p:spPr>
          <a:xfrm>
            <a:off x="2320120" y="4681182"/>
            <a:ext cx="928048" cy="914400"/>
          </a:xfrm>
          <a:prstGeom prst="ellipse">
            <a:avLst/>
          </a:prstGeom>
          <a:solidFill>
            <a:srgbClr val="51DCDF"/>
          </a:solidFill>
          <a:ln>
            <a:solidFill>
              <a:srgbClr val="51DCD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72819" y="4681182"/>
            <a:ext cx="928048" cy="914400"/>
          </a:xfrm>
          <a:prstGeom prst="ellipse">
            <a:avLst/>
          </a:prstGeom>
          <a:solidFill>
            <a:srgbClr val="333399"/>
          </a:solidFill>
          <a:ln>
            <a:solidFill>
              <a:srgbClr val="51DCD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4" idx="6"/>
            <a:endCxn id="8" idx="2"/>
          </p:cNvCxnSpPr>
          <p:nvPr/>
        </p:nvCxnSpPr>
        <p:spPr>
          <a:xfrm>
            <a:off x="3248168" y="5138382"/>
            <a:ext cx="5024651"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2567002" y="5595582"/>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567002" y="5595582"/>
                <a:ext cx="367985"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8561699" y="5595582"/>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8561699" y="5595582"/>
                <a:ext cx="371384" cy="369332"/>
              </a:xfrm>
              <a:prstGeom prst="rect">
                <a:avLst/>
              </a:prstGeom>
              <a:blipFill>
                <a:blip r:embed="rId4"/>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022376" y="4817659"/>
                <a:ext cx="1378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𝑤</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𝑏</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022376" y="4817659"/>
                <a:ext cx="1378904" cy="369332"/>
              </a:xfrm>
              <a:prstGeom prst="rect">
                <a:avLst/>
              </a:prstGeom>
              <a:blipFill>
                <a:blip r:embed="rId5"/>
                <a:stretch>
                  <a:fillRect b="-6557"/>
                </a:stretch>
              </a:blipFill>
            </p:spPr>
            <p:txBody>
              <a:bodyPr/>
              <a:lstStyle/>
              <a:p>
                <a:r>
                  <a:rPr lang="zh-CN" altLang="en-US">
                    <a:noFill/>
                  </a:rPr>
                  <a:t> </a:t>
                </a:r>
              </a:p>
            </p:txBody>
          </p:sp>
        </mc:Fallback>
      </mc:AlternateContent>
      <p:sp>
        <p:nvSpPr>
          <p:cNvPr id="13" name="文本框 12"/>
          <p:cNvSpPr txBox="1"/>
          <p:nvPr/>
        </p:nvSpPr>
        <p:spPr>
          <a:xfrm>
            <a:off x="2633301" y="4394158"/>
            <a:ext cx="301686" cy="369332"/>
          </a:xfrm>
          <a:prstGeom prst="rect">
            <a:avLst/>
          </a:prstGeom>
          <a:noFill/>
        </p:spPr>
        <p:txBody>
          <a:bodyPr wrap="none" rtlCol="0">
            <a:spAutoFit/>
          </a:bodyPr>
          <a:lstStyle/>
          <a:p>
            <a:r>
              <a:rPr lang="en-US" altLang="zh-CN" dirty="0"/>
              <a:t>1</a:t>
            </a:r>
            <a:endParaRPr lang="zh-CN" altLang="en-US" dirty="0"/>
          </a:p>
        </p:txBody>
      </p:sp>
      <p:sp>
        <p:nvSpPr>
          <p:cNvPr id="14" name="文本框 13"/>
          <p:cNvSpPr txBox="1"/>
          <p:nvPr/>
        </p:nvSpPr>
        <p:spPr>
          <a:xfrm>
            <a:off x="8586000" y="4394579"/>
            <a:ext cx="301686" cy="369332"/>
          </a:xfrm>
          <a:prstGeom prst="rect">
            <a:avLst/>
          </a:prstGeom>
          <a:noFill/>
        </p:spPr>
        <p:txBody>
          <a:bodyPr wrap="none" rtlCol="0">
            <a:spAutoFit/>
          </a:bodyPr>
          <a:lstStyle/>
          <a:p>
            <a:r>
              <a:rPr lang="en-US" altLang="zh-CN" dirty="0"/>
              <a:t>1</a:t>
            </a:r>
            <a:endParaRPr lang="zh-CN" altLang="en-US" dirty="0"/>
          </a:p>
        </p:txBody>
      </p:sp>
      <mc:AlternateContent xmlns:mc="http://schemas.openxmlformats.org/markup-compatibility/2006" xmlns:a14="http://schemas.microsoft.com/office/drawing/2010/main">
        <mc:Choice Requires="a14">
          <p:sp>
            <p:nvSpPr>
              <p:cNvPr id="15" name="文本框 14"/>
              <p:cNvSpPr txBox="1"/>
              <p:nvPr/>
            </p:nvSpPr>
            <p:spPr>
              <a:xfrm>
                <a:off x="1399135" y="1715954"/>
                <a:ext cx="8625386" cy="1569660"/>
              </a:xfrm>
              <a:prstGeom prst="rect">
                <a:avLst/>
              </a:prstGeom>
              <a:noFill/>
            </p:spPr>
            <p:txBody>
              <a:bodyPr wrap="square" rtlCol="0">
                <a:spAutoFit/>
              </a:bodyPr>
              <a:lstStyle/>
              <a:p>
                <a:r>
                  <a:rPr lang="zh-CN" altLang="en-US" sz="2400" dirty="0">
                    <a:solidFill>
                      <a:schemeClr val="tx1"/>
                    </a:solidFill>
                  </a:rPr>
                  <a:t>输入和输出的关系是由模型来决定的，整理好数据的下一步就是选择适当的模型，现实中我们并不知道输入和输出的关系是什么，只能凭经验猜测，所以西瓜总价任务用</a:t>
                </a:r>
                <a14:m>
                  <m:oMath xmlns:m="http://schemas.openxmlformats.org/officeDocument/2006/math">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𝑤𝑥</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𝑏</m:t>
                    </m:r>
                  </m:oMath>
                </a14:m>
                <a:r>
                  <a:rPr lang="zh-CN" altLang="en-US" sz="2400" dirty="0">
                    <a:solidFill>
                      <a:schemeClr val="tx1"/>
                    </a:solidFill>
                  </a:rPr>
                  <a:t>线性模型直接从</a:t>
                </a:r>
                <a:r>
                  <a:rPr lang="en-US" altLang="zh-CN" sz="2400" dirty="0">
                    <a:solidFill>
                      <a:schemeClr val="tx1"/>
                    </a:solidFill>
                  </a:rPr>
                  <a:t>x</a:t>
                </a:r>
                <a:r>
                  <a:rPr lang="zh-CN" altLang="en-US" sz="2400" dirty="0">
                    <a:solidFill>
                      <a:schemeClr val="tx1"/>
                    </a:solidFill>
                  </a:rPr>
                  <a:t>得到</a:t>
                </a:r>
                <a:r>
                  <a:rPr lang="en-US" altLang="zh-CN" sz="2400" dirty="0">
                    <a:solidFill>
                      <a:schemeClr val="tx1"/>
                    </a:solidFill>
                  </a:rPr>
                  <a:t>y</a:t>
                </a:r>
                <a:r>
                  <a:rPr lang="zh-CN" altLang="en-US" sz="2400" dirty="0">
                    <a:solidFill>
                      <a:schemeClr val="tx1"/>
                    </a:solidFill>
                  </a:rPr>
                  <a:t>，要学习的参数是</a:t>
                </a:r>
                <a:r>
                  <a:rPr lang="el-GR" altLang="zh-CN" sz="2400" dirty="0">
                    <a:solidFill>
                      <a:schemeClr val="tx1"/>
                    </a:solidFill>
                  </a:rPr>
                  <a:t>ω</a:t>
                </a:r>
                <a:r>
                  <a:rPr lang="zh-CN" altLang="en-US" sz="2400" dirty="0">
                    <a:solidFill>
                      <a:schemeClr val="tx1"/>
                    </a:solidFill>
                  </a:rPr>
                  <a:t>和</a:t>
                </a:r>
                <a:r>
                  <a:rPr lang="en-US" altLang="zh-CN" sz="2400" dirty="0">
                    <a:solidFill>
                      <a:schemeClr val="tx1"/>
                    </a:solidFill>
                  </a:rPr>
                  <a:t>b</a:t>
                </a:r>
                <a:endParaRPr lang="zh-CN" altLang="en-US" sz="2400" dirty="0">
                  <a:solidFill>
                    <a:schemeClr val="tx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399135" y="1715954"/>
                <a:ext cx="8625386" cy="1569660"/>
              </a:xfrm>
              <a:prstGeom prst="rect">
                <a:avLst/>
              </a:prstGeom>
              <a:blipFill>
                <a:blip r:embed="rId6"/>
                <a:stretch>
                  <a:fillRect l="-1132" t="-2713" b="-8140"/>
                </a:stretch>
              </a:blipFill>
            </p:spPr>
            <p:txBody>
              <a:bodyPr/>
              <a:lstStyle/>
              <a:p>
                <a:r>
                  <a:rPr lang="zh-CN" altLang="en-US">
                    <a:noFill/>
                  </a:rPr>
                  <a:t> </a:t>
                </a:r>
              </a:p>
            </p:txBody>
          </p:sp>
        </mc:Fallback>
      </mc:AlternateContent>
      <p:sp>
        <p:nvSpPr>
          <p:cNvPr id="17" name="文本框 16"/>
          <p:cNvSpPr txBox="1"/>
          <p:nvPr/>
        </p:nvSpPr>
        <p:spPr>
          <a:xfrm>
            <a:off x="1037230" y="3643952"/>
            <a:ext cx="9703558" cy="2906973"/>
          </a:xfrm>
          <a:prstGeom prst="rect">
            <a:avLst/>
          </a:prstGeom>
          <a:noFill/>
          <a:ln w="34925">
            <a:solidFill>
              <a:srgbClr val="FFC000"/>
            </a:solidFill>
          </a:ln>
        </p:spPr>
        <p:txBody>
          <a:bodyPr wrap="square" rtlCol="0">
            <a:spAutoFit/>
          </a:bodyPr>
          <a:lstStyle/>
          <a:p>
            <a:endParaRPr lang="zh-CN" altLang="en-US" dirty="0"/>
          </a:p>
        </p:txBody>
      </p:sp>
    </p:spTree>
    <p:extLst>
      <p:ext uri="{BB962C8B-B14F-4D97-AF65-F5344CB8AC3E}">
        <p14:creationId xmlns:p14="http://schemas.microsoft.com/office/powerpoint/2010/main" val="458150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endParaRPr lang="zh-CN" altLang="en-US" sz="3200"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16" name="标题 1"/>
          <p:cNvSpPr txBox="1">
            <a:spLocks/>
          </p:cNvSpPr>
          <p:nvPr/>
        </p:nvSpPr>
        <p:spPr>
          <a:xfrm>
            <a:off x="838200" y="3217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任务分析</a:t>
            </a:r>
          </a:p>
        </p:txBody>
      </p:sp>
      <p:sp>
        <p:nvSpPr>
          <p:cNvPr id="17" name="文本框 16"/>
          <p:cNvSpPr txBox="1"/>
          <p:nvPr/>
        </p:nvSpPr>
        <p:spPr>
          <a:xfrm>
            <a:off x="0" y="1812752"/>
            <a:ext cx="9321421" cy="4653011"/>
          </a:xfrm>
          <a:prstGeom prst="rect">
            <a:avLst/>
          </a:prstGeom>
          <a:noFill/>
          <a:ln w="34925">
            <a:solidFill>
              <a:srgbClr val="FFC000"/>
            </a:solidFill>
          </a:ln>
        </p:spPr>
        <p:txBody>
          <a:bodyPr wrap="square" rtlCol="0">
            <a:spAutoFit/>
          </a:bodyPr>
          <a:lstStyle/>
          <a:p>
            <a:endParaRPr lang="zh-CN" altLang="en-US" dirty="0"/>
          </a:p>
        </p:txBody>
      </p:sp>
      <p:sp>
        <p:nvSpPr>
          <p:cNvPr id="3" name="椭圆 2"/>
          <p:cNvSpPr/>
          <p:nvPr/>
        </p:nvSpPr>
        <p:spPr>
          <a:xfrm>
            <a:off x="594815" y="2194776"/>
            <a:ext cx="532262" cy="532262"/>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94815" y="2760489"/>
            <a:ext cx="532262" cy="532262"/>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94815" y="3292751"/>
            <a:ext cx="532262" cy="532262"/>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94815" y="4565092"/>
            <a:ext cx="520889" cy="520889"/>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94814" y="5125275"/>
            <a:ext cx="520889" cy="520889"/>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94813" y="5685458"/>
            <a:ext cx="520889" cy="520889"/>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835323" y="2194776"/>
            <a:ext cx="532262"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椭圆 23"/>
          <p:cNvSpPr/>
          <p:nvPr/>
        </p:nvSpPr>
        <p:spPr>
          <a:xfrm>
            <a:off x="2835323" y="2760489"/>
            <a:ext cx="532262"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 name="椭圆 24"/>
          <p:cNvSpPr/>
          <p:nvPr/>
        </p:nvSpPr>
        <p:spPr>
          <a:xfrm>
            <a:off x="2835323" y="3292751"/>
            <a:ext cx="532262"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 name="椭圆 25"/>
          <p:cNvSpPr/>
          <p:nvPr/>
        </p:nvSpPr>
        <p:spPr>
          <a:xfrm>
            <a:off x="2835323" y="4565092"/>
            <a:ext cx="520889"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椭圆 26"/>
          <p:cNvSpPr/>
          <p:nvPr/>
        </p:nvSpPr>
        <p:spPr>
          <a:xfrm>
            <a:off x="2835322" y="5125275"/>
            <a:ext cx="520889"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椭圆 27"/>
          <p:cNvSpPr/>
          <p:nvPr/>
        </p:nvSpPr>
        <p:spPr>
          <a:xfrm>
            <a:off x="2835321" y="5685458"/>
            <a:ext cx="520889"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5425163" y="2194776"/>
            <a:ext cx="532262"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5425163" y="2760489"/>
            <a:ext cx="532262"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5425163" y="3292751"/>
            <a:ext cx="532262"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5425163" y="4565092"/>
            <a:ext cx="520889"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p:cNvSpPr/>
          <p:nvPr/>
        </p:nvSpPr>
        <p:spPr>
          <a:xfrm>
            <a:off x="5425162" y="5125275"/>
            <a:ext cx="520889"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p:cNvSpPr/>
          <p:nvPr/>
        </p:nvSpPr>
        <p:spPr>
          <a:xfrm>
            <a:off x="5425161" y="5685458"/>
            <a:ext cx="520889"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p:cNvSpPr/>
          <p:nvPr/>
        </p:nvSpPr>
        <p:spPr>
          <a:xfrm>
            <a:off x="8335370" y="2194776"/>
            <a:ext cx="532262" cy="532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8335370" y="2760489"/>
            <a:ext cx="532262" cy="532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335370" y="3292751"/>
            <a:ext cx="532262" cy="532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335370" y="4565092"/>
            <a:ext cx="520889" cy="5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335369" y="5125275"/>
            <a:ext cx="520889" cy="5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335368" y="5685458"/>
            <a:ext cx="520889" cy="5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691484" y="3924238"/>
            <a:ext cx="327546" cy="553998"/>
          </a:xfrm>
          <a:prstGeom prst="rect">
            <a:avLst/>
          </a:prstGeom>
          <a:noFill/>
        </p:spPr>
        <p:txBody>
          <a:bodyPr wrap="square" rtlCol="0">
            <a:spAutoFit/>
          </a:bodyPr>
          <a:lstStyle/>
          <a:p>
            <a:pPr>
              <a:lnSpc>
                <a:spcPts val="1200"/>
              </a:lnSpc>
            </a:pPr>
            <a:r>
              <a:rPr lang="en-US" altLang="zh-CN" sz="4000" dirty="0"/>
              <a:t>.</a:t>
            </a:r>
          </a:p>
          <a:p>
            <a:pPr>
              <a:lnSpc>
                <a:spcPts val="1200"/>
              </a:lnSpc>
            </a:pPr>
            <a:r>
              <a:rPr lang="en-US" altLang="zh-CN" sz="4000" dirty="0"/>
              <a:t>.</a:t>
            </a:r>
          </a:p>
          <a:p>
            <a:pPr>
              <a:lnSpc>
                <a:spcPts val="1200"/>
              </a:lnSpc>
            </a:pPr>
            <a:r>
              <a:rPr lang="en-US" altLang="zh-CN" sz="4000" dirty="0"/>
              <a:t>.</a:t>
            </a:r>
          </a:p>
        </p:txBody>
      </p:sp>
      <p:sp>
        <p:nvSpPr>
          <p:cNvPr id="57" name="文本框 56"/>
          <p:cNvSpPr txBox="1"/>
          <p:nvPr/>
        </p:nvSpPr>
        <p:spPr>
          <a:xfrm>
            <a:off x="2931992" y="3892165"/>
            <a:ext cx="327546" cy="553998"/>
          </a:xfrm>
          <a:prstGeom prst="rect">
            <a:avLst/>
          </a:prstGeom>
          <a:noFill/>
        </p:spPr>
        <p:txBody>
          <a:bodyPr wrap="square" rtlCol="0">
            <a:spAutoFit/>
          </a:bodyPr>
          <a:lstStyle/>
          <a:p>
            <a:pPr>
              <a:lnSpc>
                <a:spcPts val="1200"/>
              </a:lnSpc>
            </a:pPr>
            <a:r>
              <a:rPr lang="en-US" altLang="zh-CN" sz="4000" dirty="0"/>
              <a:t>.</a:t>
            </a:r>
          </a:p>
          <a:p>
            <a:pPr>
              <a:lnSpc>
                <a:spcPts val="1200"/>
              </a:lnSpc>
            </a:pPr>
            <a:r>
              <a:rPr lang="en-US" altLang="zh-CN" sz="4000" dirty="0"/>
              <a:t>.</a:t>
            </a:r>
          </a:p>
          <a:p>
            <a:pPr>
              <a:lnSpc>
                <a:spcPts val="1200"/>
              </a:lnSpc>
            </a:pPr>
            <a:r>
              <a:rPr lang="en-US" altLang="zh-CN" sz="4000" dirty="0"/>
              <a:t>.</a:t>
            </a:r>
          </a:p>
        </p:txBody>
      </p:sp>
      <p:sp>
        <p:nvSpPr>
          <p:cNvPr id="58" name="文本框 57"/>
          <p:cNvSpPr txBox="1"/>
          <p:nvPr/>
        </p:nvSpPr>
        <p:spPr>
          <a:xfrm>
            <a:off x="5521832" y="3895160"/>
            <a:ext cx="327546" cy="553998"/>
          </a:xfrm>
          <a:prstGeom prst="rect">
            <a:avLst/>
          </a:prstGeom>
          <a:noFill/>
        </p:spPr>
        <p:txBody>
          <a:bodyPr wrap="square" rtlCol="0">
            <a:spAutoFit/>
          </a:bodyPr>
          <a:lstStyle/>
          <a:p>
            <a:pPr>
              <a:lnSpc>
                <a:spcPts val="1200"/>
              </a:lnSpc>
            </a:pPr>
            <a:r>
              <a:rPr lang="en-US" altLang="zh-CN" sz="4000" dirty="0"/>
              <a:t>.</a:t>
            </a:r>
          </a:p>
          <a:p>
            <a:pPr>
              <a:lnSpc>
                <a:spcPts val="1200"/>
              </a:lnSpc>
            </a:pPr>
            <a:r>
              <a:rPr lang="en-US" altLang="zh-CN" sz="4000" dirty="0"/>
              <a:t>.</a:t>
            </a:r>
          </a:p>
          <a:p>
            <a:pPr>
              <a:lnSpc>
                <a:spcPts val="1200"/>
              </a:lnSpc>
            </a:pPr>
            <a:r>
              <a:rPr lang="en-US" altLang="zh-CN" sz="4000" dirty="0"/>
              <a:t>.</a:t>
            </a:r>
          </a:p>
        </p:txBody>
      </p:sp>
      <p:sp>
        <p:nvSpPr>
          <p:cNvPr id="59" name="文本框 58"/>
          <p:cNvSpPr txBox="1"/>
          <p:nvPr/>
        </p:nvSpPr>
        <p:spPr>
          <a:xfrm>
            <a:off x="8432039" y="3892165"/>
            <a:ext cx="327546" cy="553998"/>
          </a:xfrm>
          <a:prstGeom prst="rect">
            <a:avLst/>
          </a:prstGeom>
          <a:noFill/>
        </p:spPr>
        <p:txBody>
          <a:bodyPr wrap="square" rtlCol="0">
            <a:spAutoFit/>
          </a:bodyPr>
          <a:lstStyle/>
          <a:p>
            <a:pPr>
              <a:lnSpc>
                <a:spcPts val="1200"/>
              </a:lnSpc>
            </a:pPr>
            <a:r>
              <a:rPr lang="en-US" altLang="zh-CN" sz="4000" dirty="0"/>
              <a:t>.</a:t>
            </a:r>
          </a:p>
          <a:p>
            <a:pPr>
              <a:lnSpc>
                <a:spcPts val="1200"/>
              </a:lnSpc>
            </a:pPr>
            <a:r>
              <a:rPr lang="en-US" altLang="zh-CN" sz="4000" dirty="0"/>
              <a:t>.</a:t>
            </a:r>
          </a:p>
          <a:p>
            <a:pPr>
              <a:lnSpc>
                <a:spcPts val="1200"/>
              </a:lnSpc>
            </a:pPr>
            <a:r>
              <a:rPr lang="en-US" altLang="zh-CN" sz="4000" dirty="0"/>
              <a:t>.</a:t>
            </a:r>
          </a:p>
        </p:txBody>
      </p:sp>
      <p:sp>
        <p:nvSpPr>
          <p:cNvPr id="60" name="文本框 59"/>
          <p:cNvSpPr txBox="1"/>
          <p:nvPr/>
        </p:nvSpPr>
        <p:spPr>
          <a:xfrm>
            <a:off x="594813" y="1849127"/>
            <a:ext cx="750629" cy="400110"/>
          </a:xfrm>
          <a:prstGeom prst="rect">
            <a:avLst/>
          </a:prstGeom>
          <a:noFill/>
        </p:spPr>
        <p:txBody>
          <a:bodyPr wrap="square" rtlCol="0">
            <a:spAutoFit/>
          </a:bodyPr>
          <a:lstStyle/>
          <a:p>
            <a:r>
              <a:rPr lang="en-US" altLang="zh-CN" sz="2000" b="1" dirty="0"/>
              <a:t>784</a:t>
            </a:r>
            <a:endParaRPr lang="zh-CN" altLang="en-US" sz="2000" b="1" dirty="0"/>
          </a:p>
        </p:txBody>
      </p:sp>
      <p:sp>
        <p:nvSpPr>
          <p:cNvPr id="61" name="文本框 60"/>
          <p:cNvSpPr txBox="1"/>
          <p:nvPr/>
        </p:nvSpPr>
        <p:spPr>
          <a:xfrm>
            <a:off x="2809340" y="1863075"/>
            <a:ext cx="750629" cy="400110"/>
          </a:xfrm>
          <a:prstGeom prst="rect">
            <a:avLst/>
          </a:prstGeom>
          <a:noFill/>
        </p:spPr>
        <p:txBody>
          <a:bodyPr wrap="square" rtlCol="0">
            <a:spAutoFit/>
          </a:bodyPr>
          <a:lstStyle/>
          <a:p>
            <a:r>
              <a:rPr lang="en-US" altLang="zh-CN" sz="2000" b="1" dirty="0"/>
              <a:t>512</a:t>
            </a:r>
            <a:endParaRPr lang="zh-CN" altLang="en-US" sz="2000" b="1" dirty="0"/>
          </a:p>
        </p:txBody>
      </p:sp>
      <p:sp>
        <p:nvSpPr>
          <p:cNvPr id="62" name="文本框 61"/>
          <p:cNvSpPr txBox="1"/>
          <p:nvPr/>
        </p:nvSpPr>
        <p:spPr>
          <a:xfrm>
            <a:off x="5405346" y="1878829"/>
            <a:ext cx="750629" cy="400110"/>
          </a:xfrm>
          <a:prstGeom prst="rect">
            <a:avLst/>
          </a:prstGeom>
          <a:noFill/>
        </p:spPr>
        <p:txBody>
          <a:bodyPr wrap="square" rtlCol="0">
            <a:spAutoFit/>
          </a:bodyPr>
          <a:lstStyle/>
          <a:p>
            <a:r>
              <a:rPr lang="en-US" altLang="zh-CN" sz="2000" b="1" dirty="0"/>
              <a:t>256</a:t>
            </a:r>
            <a:endParaRPr lang="zh-CN" altLang="en-US" sz="2000" b="1" dirty="0"/>
          </a:p>
        </p:txBody>
      </p:sp>
      <p:sp>
        <p:nvSpPr>
          <p:cNvPr id="63" name="文本框 62"/>
          <p:cNvSpPr txBox="1"/>
          <p:nvPr/>
        </p:nvSpPr>
        <p:spPr>
          <a:xfrm>
            <a:off x="8384270" y="1878829"/>
            <a:ext cx="750629" cy="400110"/>
          </a:xfrm>
          <a:prstGeom prst="rect">
            <a:avLst/>
          </a:prstGeom>
          <a:noFill/>
        </p:spPr>
        <p:txBody>
          <a:bodyPr wrap="square" rtlCol="0">
            <a:spAutoFit/>
          </a:bodyPr>
          <a:lstStyle/>
          <a:p>
            <a:r>
              <a:rPr lang="en-US" altLang="zh-CN" sz="2000" b="1" dirty="0"/>
              <a:t>10</a:t>
            </a:r>
            <a:endParaRPr lang="zh-CN" altLang="en-US" sz="2000" b="1" dirty="0"/>
          </a:p>
        </p:txBody>
      </p:sp>
      <mc:AlternateContent xmlns:mc="http://schemas.openxmlformats.org/markup-compatibility/2006" xmlns:a14="http://schemas.microsoft.com/office/drawing/2010/main">
        <mc:Choice Requires="a14">
          <p:sp>
            <p:nvSpPr>
              <p:cNvPr id="64" name="文本框 63"/>
              <p:cNvSpPr txBox="1"/>
              <p:nvPr/>
            </p:nvSpPr>
            <p:spPr>
              <a:xfrm>
                <a:off x="637460" y="6149502"/>
                <a:ext cx="4355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637460" y="6149502"/>
                <a:ext cx="435593"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8400188" y="6096431"/>
                <a:ext cx="4355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8400188" y="6096431"/>
                <a:ext cx="435593" cy="369332"/>
              </a:xfrm>
              <a:prstGeom prst="rect">
                <a:avLst/>
              </a:prstGeom>
              <a:blipFill>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2877968" y="6109382"/>
                <a:ext cx="4355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1</m:t>
                      </m:r>
                    </m:oMath>
                  </m:oMathPara>
                </a14:m>
                <a:endParaRPr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2877968" y="6109382"/>
                <a:ext cx="43559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5473497" y="6096431"/>
                <a:ext cx="4355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2</m:t>
                      </m:r>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5473497" y="6096431"/>
                <a:ext cx="435593" cy="369332"/>
              </a:xfrm>
              <a:prstGeom prst="rect">
                <a:avLst/>
              </a:prstGeom>
              <a:blipFill>
                <a:blip r:embed="rId6"/>
                <a:stretch>
                  <a:fillRect/>
                </a:stretch>
              </a:blipFill>
            </p:spPr>
            <p:txBody>
              <a:bodyPr/>
              <a:lstStyle/>
              <a:p>
                <a:r>
                  <a:rPr lang="zh-CN" altLang="en-US">
                    <a:noFill/>
                  </a:rPr>
                  <a:t> </a:t>
                </a:r>
              </a:p>
            </p:txBody>
          </p:sp>
        </mc:Fallback>
      </mc:AlternateContent>
      <p:cxnSp>
        <p:nvCxnSpPr>
          <p:cNvPr id="71" name="直接箭头连接符 70"/>
          <p:cNvCxnSpPr>
            <a:stCxn id="57" idx="3"/>
            <a:endCxn id="58" idx="1"/>
          </p:cNvCxnSpPr>
          <p:nvPr/>
        </p:nvCxnSpPr>
        <p:spPr>
          <a:xfrm>
            <a:off x="3259538" y="4169164"/>
            <a:ext cx="2262294" cy="2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8" idx="3"/>
            <a:endCxn id="59" idx="1"/>
          </p:cNvCxnSpPr>
          <p:nvPr/>
        </p:nvCxnSpPr>
        <p:spPr>
          <a:xfrm flipV="1">
            <a:off x="5849378" y="4169164"/>
            <a:ext cx="2582661" cy="2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1019030" y="4201237"/>
            <a:ext cx="18589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p:cNvSpPr txBox="1"/>
              <p:nvPr/>
            </p:nvSpPr>
            <p:spPr>
              <a:xfrm>
                <a:off x="920838" y="3796088"/>
                <a:ext cx="19358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76" name="文本框 75"/>
              <p:cNvSpPr txBox="1">
                <a:spLocks noRot="1" noChangeAspect="1" noMove="1" noResize="1" noEditPoints="1" noAdjustHandles="1" noChangeArrowheads="1" noChangeShapeType="1" noTextEdit="1"/>
              </p:cNvSpPr>
              <p:nvPr/>
            </p:nvSpPr>
            <p:spPr>
              <a:xfrm>
                <a:off x="920838" y="3796088"/>
                <a:ext cx="193588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3462731" y="3776231"/>
                <a:ext cx="19358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77" name="文本框 76"/>
              <p:cNvSpPr txBox="1">
                <a:spLocks noRot="1" noChangeAspect="1" noMove="1" noResize="1" noEditPoints="1" noAdjustHandles="1" noChangeArrowheads="1" noChangeShapeType="1" noTextEdit="1"/>
              </p:cNvSpPr>
              <p:nvPr/>
            </p:nvSpPr>
            <p:spPr>
              <a:xfrm>
                <a:off x="3462731" y="3776231"/>
                <a:ext cx="1935882"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6155975" y="3831905"/>
                <a:ext cx="19358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3</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78" name="文本框 77"/>
              <p:cNvSpPr txBox="1">
                <a:spLocks noRot="1" noChangeAspect="1" noMove="1" noResize="1" noEditPoints="1" noAdjustHandles="1" noChangeArrowheads="1" noChangeShapeType="1" noTextEdit="1"/>
              </p:cNvSpPr>
              <p:nvPr/>
            </p:nvSpPr>
            <p:spPr>
              <a:xfrm>
                <a:off x="6155975" y="3831905"/>
                <a:ext cx="1935882" cy="369332"/>
              </a:xfrm>
              <a:prstGeom prst="rect">
                <a:avLst/>
              </a:prstGeom>
              <a:blipFill>
                <a:blip r:embed="rId9"/>
                <a:stretch>
                  <a:fillRect b="-6667"/>
                </a:stretch>
              </a:blipFill>
            </p:spPr>
            <p:txBody>
              <a:bodyPr/>
              <a:lstStyle/>
              <a:p>
                <a:r>
                  <a:rPr lang="zh-CN" altLang="en-US">
                    <a:noFill/>
                  </a:rPr>
                  <a:t> </a:t>
                </a:r>
              </a:p>
            </p:txBody>
          </p:sp>
        </mc:Fallback>
      </mc:AlternateContent>
      <p:sp>
        <p:nvSpPr>
          <p:cNvPr id="79" name="文本框 78"/>
          <p:cNvSpPr txBox="1"/>
          <p:nvPr/>
        </p:nvSpPr>
        <p:spPr>
          <a:xfrm>
            <a:off x="1552520" y="1304920"/>
            <a:ext cx="3522082" cy="461665"/>
          </a:xfrm>
          <a:prstGeom prst="rect">
            <a:avLst/>
          </a:prstGeom>
          <a:solidFill>
            <a:schemeClr val="bg1">
              <a:lumMod val="75000"/>
            </a:schemeClr>
          </a:solidFill>
        </p:spPr>
        <p:txBody>
          <a:bodyPr wrap="square" rtlCol="0">
            <a:spAutoFit/>
          </a:bodyPr>
          <a:lstStyle/>
          <a:p>
            <a:pPr algn="ctr"/>
            <a:r>
              <a:rPr lang="zh-CN" altLang="en-US" sz="2400" dirty="0">
                <a:solidFill>
                  <a:schemeClr val="bg1"/>
                </a:solidFill>
              </a:rPr>
              <a:t>任务</a:t>
            </a:r>
            <a:r>
              <a:rPr lang="en-US" altLang="zh-CN" sz="2400" dirty="0">
                <a:solidFill>
                  <a:schemeClr val="bg1"/>
                </a:solidFill>
              </a:rPr>
              <a:t>B </a:t>
            </a:r>
            <a:r>
              <a:rPr lang="zh-CN" altLang="en-US" sz="2400" dirty="0">
                <a:solidFill>
                  <a:schemeClr val="bg1"/>
                </a:solidFill>
              </a:rPr>
              <a:t>手写体数字识别</a:t>
            </a:r>
          </a:p>
        </p:txBody>
      </p:sp>
      <p:sp>
        <p:nvSpPr>
          <p:cNvPr id="80" name="文本框 79"/>
          <p:cNvSpPr txBox="1"/>
          <p:nvPr/>
        </p:nvSpPr>
        <p:spPr>
          <a:xfrm>
            <a:off x="9461217" y="1878829"/>
            <a:ext cx="2558036" cy="3785652"/>
          </a:xfrm>
          <a:prstGeom prst="rect">
            <a:avLst/>
          </a:prstGeom>
          <a:noFill/>
        </p:spPr>
        <p:txBody>
          <a:bodyPr wrap="square" rtlCol="0">
            <a:spAutoFit/>
          </a:bodyPr>
          <a:lstStyle/>
          <a:p>
            <a:r>
              <a:rPr lang="zh-CN" altLang="en-US" sz="2400" dirty="0"/>
              <a:t>对于数字识别任务，</a:t>
            </a:r>
            <a:r>
              <a:rPr lang="zh-CN" altLang="en-US" sz="2400" b="1" dirty="0">
                <a:solidFill>
                  <a:srgbClr val="FF0000"/>
                </a:solidFill>
              </a:rPr>
              <a:t>直接从</a:t>
            </a:r>
            <a:r>
              <a:rPr lang="en-US" altLang="zh-CN" sz="2400" b="1" dirty="0">
                <a:solidFill>
                  <a:srgbClr val="FF0000"/>
                </a:solidFill>
              </a:rPr>
              <a:t>x</a:t>
            </a:r>
            <a:r>
              <a:rPr lang="zh-CN" altLang="en-US" sz="2400" b="1" dirty="0">
                <a:solidFill>
                  <a:srgbClr val="FF0000"/>
                </a:solidFill>
              </a:rPr>
              <a:t>到</a:t>
            </a:r>
            <a:r>
              <a:rPr lang="en-US" altLang="zh-CN" sz="2400" b="1" dirty="0">
                <a:solidFill>
                  <a:srgbClr val="FF0000"/>
                </a:solidFill>
              </a:rPr>
              <a:t>y</a:t>
            </a:r>
            <a:r>
              <a:rPr lang="zh-CN" altLang="en-US" sz="2400" b="1" dirty="0">
                <a:solidFill>
                  <a:srgbClr val="FF0000"/>
                </a:solidFill>
              </a:rPr>
              <a:t>是很困难的。</a:t>
            </a:r>
            <a:endParaRPr lang="en-US" altLang="zh-CN" sz="2400" b="1" dirty="0">
              <a:solidFill>
                <a:srgbClr val="FF0000"/>
              </a:solidFill>
            </a:endParaRPr>
          </a:p>
          <a:p>
            <a:r>
              <a:rPr lang="zh-CN" altLang="en-US" sz="2400" b="1" dirty="0"/>
              <a:t>思考：</a:t>
            </a:r>
            <a:endParaRPr lang="en-US" altLang="zh-CN" sz="2400" b="1" dirty="0"/>
          </a:p>
          <a:p>
            <a:r>
              <a:rPr lang="zh-CN" altLang="en-US" sz="2400" dirty="0"/>
              <a:t>此时我们在线性模型前多增加两个线性模型，或者多增加</a:t>
            </a:r>
            <a:r>
              <a:rPr lang="en-US" altLang="zh-CN" sz="2400" dirty="0"/>
              <a:t>100</a:t>
            </a:r>
            <a:r>
              <a:rPr lang="zh-CN" altLang="en-US" sz="2400" dirty="0"/>
              <a:t>个线性模型，会有什么效果</a:t>
            </a:r>
            <a:r>
              <a:rPr lang="en-US" altLang="zh-CN" sz="2400" dirty="0"/>
              <a:t>?</a:t>
            </a:r>
            <a:endParaRPr lang="zh-CN" altLang="en-US" sz="2400" dirty="0"/>
          </a:p>
        </p:txBody>
      </p:sp>
      <mc:AlternateContent xmlns:mc="http://schemas.openxmlformats.org/markup-compatibility/2006" xmlns:a14="http://schemas.microsoft.com/office/drawing/2010/main">
        <mc:Choice Requires="a14">
          <p:sp>
            <p:nvSpPr>
              <p:cNvPr id="81" name="文本框 80"/>
              <p:cNvSpPr txBox="1"/>
              <p:nvPr/>
            </p:nvSpPr>
            <p:spPr>
              <a:xfrm>
                <a:off x="975133" y="2514114"/>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1</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[512,784]</m:t>
                      </m:r>
                    </m:oMath>
                  </m:oMathPara>
                </a14:m>
                <a:endParaRPr lang="zh-CN" altLang="en-US" dirty="0"/>
              </a:p>
            </p:txBody>
          </p:sp>
        </mc:Choice>
        <mc:Fallback xmlns="">
          <p:sp>
            <p:nvSpPr>
              <p:cNvPr id="81" name="文本框 80"/>
              <p:cNvSpPr txBox="1">
                <a:spLocks noRot="1" noChangeAspect="1" noMove="1" noResize="1" noEditPoints="1" noAdjustHandles="1" noChangeArrowheads="1" noChangeShapeType="1" noTextEdit="1"/>
              </p:cNvSpPr>
              <p:nvPr/>
            </p:nvSpPr>
            <p:spPr>
              <a:xfrm>
                <a:off x="975133" y="2514114"/>
                <a:ext cx="1941121" cy="369332"/>
              </a:xfrm>
              <a:prstGeom prst="rect">
                <a:avLst/>
              </a:prstGeom>
              <a:blipFill>
                <a:blip r:embed="rId10"/>
                <a:stretch>
                  <a:fillRect r="-5031"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3476578" y="2439763"/>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2</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[256,512]</m:t>
                      </m:r>
                    </m:oMath>
                  </m:oMathPara>
                </a14:m>
                <a:endParaRPr lang="zh-CN" altLang="en-US" dirty="0"/>
              </a:p>
            </p:txBody>
          </p:sp>
        </mc:Choice>
        <mc:Fallback xmlns="">
          <p:sp>
            <p:nvSpPr>
              <p:cNvPr id="82" name="文本框 81"/>
              <p:cNvSpPr txBox="1">
                <a:spLocks noRot="1" noChangeAspect="1" noMove="1" noResize="1" noEditPoints="1" noAdjustHandles="1" noChangeArrowheads="1" noChangeShapeType="1" noTextEdit="1"/>
              </p:cNvSpPr>
              <p:nvPr/>
            </p:nvSpPr>
            <p:spPr>
              <a:xfrm>
                <a:off x="3476578" y="2439763"/>
                <a:ext cx="1941121" cy="369332"/>
              </a:xfrm>
              <a:prstGeom prst="rect">
                <a:avLst/>
              </a:prstGeom>
              <a:blipFill>
                <a:blip r:embed="rId11"/>
                <a:stretch>
                  <a:fillRect r="-5329"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p:cNvSpPr txBox="1"/>
              <p:nvPr/>
            </p:nvSpPr>
            <p:spPr>
              <a:xfrm>
                <a:off x="6191250" y="2389874"/>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3</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[10,256]</m:t>
                      </m:r>
                    </m:oMath>
                  </m:oMathPara>
                </a14:m>
                <a:endParaRPr lang="zh-CN" altLang="en-US" dirty="0"/>
              </a:p>
            </p:txBody>
          </p:sp>
        </mc:Choice>
        <mc:Fallback xmlns="">
          <p:sp>
            <p:nvSpPr>
              <p:cNvPr id="83" name="文本框 82"/>
              <p:cNvSpPr txBox="1">
                <a:spLocks noRot="1" noChangeAspect="1" noMove="1" noResize="1" noEditPoints="1" noAdjustHandles="1" noChangeArrowheads="1" noChangeShapeType="1" noTextEdit="1"/>
              </p:cNvSpPr>
              <p:nvPr/>
            </p:nvSpPr>
            <p:spPr>
              <a:xfrm>
                <a:off x="6191250" y="2389874"/>
                <a:ext cx="1941121" cy="369332"/>
              </a:xfrm>
              <a:prstGeom prst="rect">
                <a:avLst/>
              </a:prstGeom>
              <a:blipFill>
                <a:blip r:embed="rId1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915403" y="2818642"/>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[784,1]</m:t>
                      </m:r>
                    </m:oMath>
                  </m:oMathPara>
                </a14:m>
                <a:endParaRPr lang="zh-CN" altLang="en-US" dirty="0"/>
              </a:p>
            </p:txBody>
          </p:sp>
        </mc:Choice>
        <mc:Fallback xmlns="">
          <p:sp>
            <p:nvSpPr>
              <p:cNvPr id="84" name="文本框 83"/>
              <p:cNvSpPr txBox="1">
                <a:spLocks noRot="1" noChangeAspect="1" noMove="1" noResize="1" noEditPoints="1" noAdjustHandles="1" noChangeArrowheads="1" noChangeShapeType="1" noTextEdit="1"/>
              </p:cNvSpPr>
              <p:nvPr/>
            </p:nvSpPr>
            <p:spPr>
              <a:xfrm>
                <a:off x="915403" y="2818642"/>
                <a:ext cx="1941121" cy="369332"/>
              </a:xfrm>
              <a:prstGeom prst="rect">
                <a:avLst/>
              </a:prstGeom>
              <a:blipFill>
                <a:blip r:embed="rId1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3360318" y="2825771"/>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[512,1]</m:t>
                      </m:r>
                    </m:oMath>
                  </m:oMathPara>
                </a14:m>
                <a:endParaRPr lang="zh-CN" altLang="en-US" dirty="0"/>
              </a:p>
            </p:txBody>
          </p:sp>
        </mc:Choice>
        <mc:Fallback xmlns="">
          <p:sp>
            <p:nvSpPr>
              <p:cNvPr id="85" name="文本框 84"/>
              <p:cNvSpPr txBox="1">
                <a:spLocks noRot="1" noChangeAspect="1" noMove="1" noResize="1" noEditPoints="1" noAdjustHandles="1" noChangeArrowheads="1" noChangeShapeType="1" noTextEdit="1"/>
              </p:cNvSpPr>
              <p:nvPr/>
            </p:nvSpPr>
            <p:spPr>
              <a:xfrm>
                <a:off x="3360318" y="2825771"/>
                <a:ext cx="1941121" cy="369332"/>
              </a:xfrm>
              <a:prstGeom prst="rect">
                <a:avLst/>
              </a:prstGeom>
              <a:blipFill>
                <a:blip r:embed="rId1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6122562" y="2825771"/>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[256,1]</m:t>
                      </m:r>
                    </m:oMath>
                  </m:oMathPara>
                </a14:m>
                <a:endParaRPr lang="zh-CN" altLang="en-US" dirty="0"/>
              </a:p>
            </p:txBody>
          </p:sp>
        </mc:Choice>
        <mc:Fallback xmlns="">
          <p:sp>
            <p:nvSpPr>
              <p:cNvPr id="86" name="文本框 85"/>
              <p:cNvSpPr txBox="1">
                <a:spLocks noRot="1" noChangeAspect="1" noMove="1" noResize="1" noEditPoints="1" noAdjustHandles="1" noChangeArrowheads="1" noChangeShapeType="1" noTextEdit="1"/>
              </p:cNvSpPr>
              <p:nvPr/>
            </p:nvSpPr>
            <p:spPr>
              <a:xfrm>
                <a:off x="6122562" y="2825771"/>
                <a:ext cx="1941121" cy="369332"/>
              </a:xfrm>
              <a:prstGeom prst="rect">
                <a:avLst/>
              </a:prstGeom>
              <a:blipFill>
                <a:blip r:embed="rId15"/>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955898" y="3127628"/>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[512,1]</m:t>
                      </m:r>
                    </m:oMath>
                  </m:oMathPara>
                </a14:m>
                <a:endParaRPr lang="zh-CN" altLang="en-US" dirty="0"/>
              </a:p>
            </p:txBody>
          </p:sp>
        </mc:Choice>
        <mc:Fallback xmlns="">
          <p:sp>
            <p:nvSpPr>
              <p:cNvPr id="87" name="文本框 86"/>
              <p:cNvSpPr txBox="1">
                <a:spLocks noRot="1" noChangeAspect="1" noMove="1" noResize="1" noEditPoints="1" noAdjustHandles="1" noChangeArrowheads="1" noChangeShapeType="1" noTextEdit="1"/>
              </p:cNvSpPr>
              <p:nvPr/>
            </p:nvSpPr>
            <p:spPr>
              <a:xfrm>
                <a:off x="955898" y="3127628"/>
                <a:ext cx="1941121"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3343289" y="3142358"/>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[256,1]</m:t>
                      </m:r>
                    </m:oMath>
                  </m:oMathPara>
                </a14:m>
                <a:endParaRPr lang="zh-CN" altLang="en-US" dirty="0"/>
              </a:p>
            </p:txBody>
          </p:sp>
        </mc:Choice>
        <mc:Fallback xmlns="">
          <p:sp>
            <p:nvSpPr>
              <p:cNvPr id="88" name="文本框 87"/>
              <p:cNvSpPr txBox="1">
                <a:spLocks noRot="1" noChangeAspect="1" noMove="1" noResize="1" noEditPoints="1" noAdjustHandles="1" noChangeArrowheads="1" noChangeShapeType="1" noTextEdit="1"/>
              </p:cNvSpPr>
              <p:nvPr/>
            </p:nvSpPr>
            <p:spPr>
              <a:xfrm>
                <a:off x="3343289" y="3142358"/>
                <a:ext cx="1941121" cy="369332"/>
              </a:xfrm>
              <a:prstGeom prst="rect">
                <a:avLst/>
              </a:prstGeom>
              <a:blipFill>
                <a:blip r:embed="rId1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6035369" y="3158979"/>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[10,1]</m:t>
                      </m:r>
                    </m:oMath>
                  </m:oMathPara>
                </a14:m>
                <a:endParaRPr lang="zh-CN" altLang="en-US" dirty="0"/>
              </a:p>
            </p:txBody>
          </p:sp>
        </mc:Choice>
        <mc:Fallback xmlns="">
          <p:sp>
            <p:nvSpPr>
              <p:cNvPr id="89" name="文本框 88"/>
              <p:cNvSpPr txBox="1">
                <a:spLocks noRot="1" noChangeAspect="1" noMove="1" noResize="1" noEditPoints="1" noAdjustHandles="1" noChangeArrowheads="1" noChangeShapeType="1" noTextEdit="1"/>
              </p:cNvSpPr>
              <p:nvPr/>
            </p:nvSpPr>
            <p:spPr>
              <a:xfrm>
                <a:off x="6035369" y="3158979"/>
                <a:ext cx="1941121" cy="369332"/>
              </a:xfrm>
              <a:prstGeom prst="rect">
                <a:avLst/>
              </a:prstGeom>
              <a:blipFill>
                <a:blip r:embed="rId18"/>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218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49" y="1883391"/>
            <a:ext cx="5993728" cy="409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神经网络的表达能力</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激活函数</a:t>
            </a:r>
          </a:p>
        </p:txBody>
      </p:sp>
      <p:sp>
        <p:nvSpPr>
          <p:cNvPr id="6" name="文本框 5"/>
          <p:cNvSpPr txBox="1"/>
          <p:nvPr/>
        </p:nvSpPr>
        <p:spPr>
          <a:xfrm>
            <a:off x="5611479" y="1682198"/>
            <a:ext cx="6580521" cy="3970318"/>
          </a:xfrm>
          <a:prstGeom prst="rect">
            <a:avLst/>
          </a:prstGeom>
          <a:noFill/>
        </p:spPr>
        <p:txBody>
          <a:bodyPr wrap="square" rtlCol="0">
            <a:spAutoFit/>
          </a:bodyPr>
          <a:lstStyle/>
          <a:p>
            <a:r>
              <a:rPr lang="zh-CN" altLang="en-US" sz="3200" b="1" dirty="0"/>
              <a:t>我们先考虑不使用激活函数的情况</a:t>
            </a:r>
            <a:endParaRPr lang="en-US" altLang="zh-CN" sz="3200" b="1" dirty="0"/>
          </a:p>
          <a:p>
            <a:endParaRPr lang="en-US" altLang="zh-CN" sz="3200" b="1" dirty="0"/>
          </a:p>
          <a:p>
            <a:r>
              <a:rPr lang="zh-CN" altLang="en-US" sz="2400" dirty="0"/>
              <a:t>假设</a:t>
            </a:r>
            <a:r>
              <a:rPr lang="en-US" altLang="zh-CN" sz="2400" dirty="0"/>
              <a:t>H1</a:t>
            </a:r>
            <a:r>
              <a:rPr lang="zh-CN" altLang="en-US" sz="2400" dirty="0"/>
              <a:t>为隐藏层神经元，</a:t>
            </a:r>
            <a:r>
              <a:rPr lang="en-US" altLang="zh-CN" sz="2400" dirty="0"/>
              <a:t>X1</a:t>
            </a:r>
            <a:r>
              <a:rPr lang="zh-CN" altLang="en-US" sz="2400" dirty="0"/>
              <a:t>为输入</a:t>
            </a:r>
            <a:r>
              <a:rPr lang="en-US" altLang="zh-CN" sz="2400" dirty="0"/>
              <a:t>,y1</a:t>
            </a:r>
            <a:r>
              <a:rPr lang="zh-CN" altLang="en-US" sz="2400" dirty="0"/>
              <a:t>为输出，则：</a:t>
            </a:r>
            <a:endParaRPr lang="en-US" altLang="zh-CN" sz="2400" dirty="0"/>
          </a:p>
          <a:p>
            <a:r>
              <a:rPr lang="en-US" altLang="zh-CN" sz="2800" dirty="0"/>
              <a:t>	H1 =</a:t>
            </a:r>
            <a:r>
              <a:rPr lang="el-GR" altLang="zh-CN" sz="2800" dirty="0"/>
              <a:t> ω</a:t>
            </a:r>
            <a:r>
              <a:rPr lang="en-US" altLang="zh-CN" sz="2800" dirty="0"/>
              <a:t>1X1 + b1 	</a:t>
            </a:r>
          </a:p>
          <a:p>
            <a:r>
              <a:rPr lang="en-US" altLang="zh-CN" sz="2800" dirty="0"/>
              <a:t>	y1 = </a:t>
            </a:r>
            <a:r>
              <a:rPr lang="el-GR" altLang="zh-CN" sz="2800" dirty="0"/>
              <a:t>ω</a:t>
            </a:r>
            <a:r>
              <a:rPr lang="en-US" altLang="zh-CN" sz="2800" dirty="0"/>
              <a:t>2H1 + b2	</a:t>
            </a:r>
          </a:p>
          <a:p>
            <a:r>
              <a:rPr lang="zh-CN" altLang="en-US" sz="2800" dirty="0"/>
              <a:t>即：</a:t>
            </a:r>
            <a:endParaRPr lang="en-US" altLang="zh-CN" sz="2800" dirty="0"/>
          </a:p>
          <a:p>
            <a:r>
              <a:rPr lang="en-US" altLang="zh-CN" sz="2800" dirty="0"/>
              <a:t>	y1 = </a:t>
            </a:r>
            <a:r>
              <a:rPr lang="el-GR" altLang="zh-CN" sz="2800" dirty="0"/>
              <a:t>ω</a:t>
            </a:r>
            <a:r>
              <a:rPr lang="en-US" altLang="zh-CN" sz="2800" dirty="0"/>
              <a:t>2(</a:t>
            </a:r>
            <a:r>
              <a:rPr lang="el-GR" altLang="zh-CN" sz="2800" dirty="0"/>
              <a:t>ω</a:t>
            </a:r>
            <a:r>
              <a:rPr lang="en-US" altLang="zh-CN" sz="2800" dirty="0"/>
              <a:t>1X1+b1) + b2</a:t>
            </a:r>
          </a:p>
          <a:p>
            <a:r>
              <a:rPr lang="zh-CN" altLang="en-US" sz="2800" dirty="0"/>
              <a:t>令</a:t>
            </a:r>
            <a:r>
              <a:rPr lang="el-GR" altLang="zh-CN" sz="2800" dirty="0"/>
              <a:t>ω</a:t>
            </a:r>
            <a:r>
              <a:rPr lang="en-US" altLang="zh-CN" sz="2800" dirty="0"/>
              <a:t>1X1+b1 = X2,</a:t>
            </a:r>
            <a:r>
              <a:rPr lang="zh-CN" altLang="en-US" sz="2800" dirty="0"/>
              <a:t>则 </a:t>
            </a:r>
            <a:r>
              <a:rPr lang="en-US" altLang="zh-CN" sz="2800" dirty="0"/>
              <a:t>y1 = w2X2 + b2</a:t>
            </a:r>
            <a:endParaRPr lang="en-US" altLang="zh-CN" sz="2400" dirty="0"/>
          </a:p>
        </p:txBody>
      </p:sp>
    </p:spTree>
    <p:extLst>
      <p:ext uri="{BB962C8B-B14F-4D97-AF65-F5344CB8AC3E}">
        <p14:creationId xmlns:p14="http://schemas.microsoft.com/office/powerpoint/2010/main" val="2430917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标题 1"/>
          <p:cNvSpPr>
            <a:spLocks noGrp="1"/>
          </p:cNvSpPr>
          <p:nvPr>
            <p:ph type="ctrTitle"/>
          </p:nvPr>
        </p:nvSpPr>
        <p:spPr/>
        <p:txBody>
          <a:bodyPr/>
          <a:lstStyle/>
          <a:p>
            <a:r>
              <a:rPr lang="zh-CN" altLang="en-US" dirty="0"/>
              <a:t>神经网络</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06222"/>
            <a:ext cx="6193518" cy="423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神经网络的表达能力</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激活函数</a:t>
            </a:r>
          </a:p>
        </p:txBody>
      </p:sp>
      <p:sp>
        <p:nvSpPr>
          <p:cNvPr id="4" name="矩形 3"/>
          <p:cNvSpPr/>
          <p:nvPr/>
        </p:nvSpPr>
        <p:spPr>
          <a:xfrm>
            <a:off x="6464745" y="5002942"/>
            <a:ext cx="5149500" cy="1569660"/>
          </a:xfrm>
          <a:prstGeom prst="rect">
            <a:avLst/>
          </a:prstGeom>
        </p:spPr>
        <p:txBody>
          <a:bodyPr wrap="square">
            <a:spAutoFit/>
          </a:bodyPr>
          <a:lstStyle/>
          <a:p>
            <a:r>
              <a:rPr lang="zh-CN" altLang="en-US" sz="3200" b="1" dirty="0">
                <a:solidFill>
                  <a:srgbClr val="333399"/>
                </a:solidFill>
                <a:latin typeface="+mn-ea"/>
              </a:rPr>
              <a:t>三层神经网络（输入，全连接，输出）可以逼近任意连续函数</a:t>
            </a:r>
            <a:endParaRPr lang="en-US" altLang="zh-CN" sz="3200" b="1" dirty="0">
              <a:solidFill>
                <a:srgbClr val="333399"/>
              </a:solidFill>
              <a:latin typeface="+mn-ea"/>
            </a:endParaRPr>
          </a:p>
        </p:txBody>
      </p:sp>
      <p:sp>
        <p:nvSpPr>
          <p:cNvPr id="6" name="文本框 5"/>
          <p:cNvSpPr txBox="1"/>
          <p:nvPr/>
        </p:nvSpPr>
        <p:spPr>
          <a:xfrm>
            <a:off x="5781598" y="1511588"/>
            <a:ext cx="6580521" cy="3108543"/>
          </a:xfrm>
          <a:prstGeom prst="rect">
            <a:avLst/>
          </a:prstGeom>
          <a:noFill/>
        </p:spPr>
        <p:txBody>
          <a:bodyPr wrap="square" rtlCol="0">
            <a:spAutoFit/>
          </a:bodyPr>
          <a:lstStyle/>
          <a:p>
            <a:r>
              <a:rPr lang="zh-CN" altLang="en-US" sz="2800" b="1" dirty="0">
                <a:solidFill>
                  <a:srgbClr val="333399"/>
                </a:solidFill>
              </a:rPr>
              <a:t>一系列线性方程的运算最终都可以用一个线性方程表示。</a:t>
            </a:r>
            <a:endParaRPr lang="en-US" altLang="zh-CN" sz="2800" b="1" dirty="0">
              <a:solidFill>
                <a:srgbClr val="333399"/>
              </a:solidFill>
            </a:endParaRPr>
          </a:p>
          <a:p>
            <a:r>
              <a:rPr lang="zh-CN" altLang="en-US" sz="2800" dirty="0"/>
              <a:t>对于两次神经网络是这样，就算网络深度加到</a:t>
            </a:r>
            <a:r>
              <a:rPr lang="en-US" altLang="zh-CN" sz="2800" dirty="0"/>
              <a:t>100</a:t>
            </a:r>
            <a:r>
              <a:rPr lang="zh-CN" altLang="en-US" sz="2800" dirty="0"/>
              <a:t>层，也依然是这样。这样的话</a:t>
            </a:r>
            <a:r>
              <a:rPr lang="zh-CN" altLang="en-US" sz="2800" b="1" dirty="0">
                <a:solidFill>
                  <a:srgbClr val="FF0000"/>
                </a:solidFill>
              </a:rPr>
              <a:t>神经网络就失去了意义</a:t>
            </a:r>
            <a:r>
              <a:rPr lang="zh-CN" altLang="en-US" sz="2800" dirty="0"/>
              <a:t>。</a:t>
            </a:r>
            <a:endParaRPr lang="en-US" altLang="zh-CN" sz="2800" dirty="0">
              <a:solidFill>
                <a:schemeClr val="accent5"/>
              </a:solidFill>
            </a:endParaRPr>
          </a:p>
          <a:p>
            <a:r>
              <a:rPr lang="zh-CN" altLang="en-US" sz="2800" dirty="0"/>
              <a:t>为了更好的增强网络的表达能力，我们要为网络添加</a:t>
            </a:r>
            <a:r>
              <a:rPr lang="zh-CN" altLang="en-US" sz="2800" b="1" dirty="0">
                <a:solidFill>
                  <a:srgbClr val="333399"/>
                </a:solidFill>
              </a:rPr>
              <a:t>非线性功能（激活函数）。</a:t>
            </a:r>
            <a:endParaRPr lang="en-US" altLang="zh-CN" sz="3200" dirty="0"/>
          </a:p>
        </p:txBody>
      </p:sp>
    </p:spTree>
    <p:extLst>
      <p:ext uri="{BB962C8B-B14F-4D97-AF65-F5344CB8AC3E}">
        <p14:creationId xmlns:p14="http://schemas.microsoft.com/office/powerpoint/2010/main" val="2842883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endParaRPr lang="zh-CN" altLang="en-US" sz="3200"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16" name="标题 1"/>
          <p:cNvSpPr txBox="1">
            <a:spLocks/>
          </p:cNvSpPr>
          <p:nvPr/>
        </p:nvSpPr>
        <p:spPr>
          <a:xfrm>
            <a:off x="838200" y="3217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任务分析</a:t>
            </a:r>
          </a:p>
        </p:txBody>
      </p:sp>
      <p:sp>
        <p:nvSpPr>
          <p:cNvPr id="17" name="文本框 16"/>
          <p:cNvSpPr txBox="1"/>
          <p:nvPr/>
        </p:nvSpPr>
        <p:spPr>
          <a:xfrm>
            <a:off x="0" y="1869781"/>
            <a:ext cx="9116704" cy="4653011"/>
          </a:xfrm>
          <a:prstGeom prst="rect">
            <a:avLst/>
          </a:prstGeom>
          <a:noFill/>
          <a:ln w="34925">
            <a:solidFill>
              <a:srgbClr val="FFC000"/>
            </a:solidFill>
          </a:ln>
        </p:spPr>
        <p:txBody>
          <a:bodyPr wrap="square" rtlCol="0">
            <a:spAutoFit/>
          </a:bodyPr>
          <a:lstStyle/>
          <a:p>
            <a:endParaRPr lang="zh-CN" altLang="en-US" dirty="0"/>
          </a:p>
        </p:txBody>
      </p:sp>
      <p:sp>
        <p:nvSpPr>
          <p:cNvPr id="3" name="椭圆 2"/>
          <p:cNvSpPr/>
          <p:nvPr/>
        </p:nvSpPr>
        <p:spPr>
          <a:xfrm>
            <a:off x="451605" y="2171244"/>
            <a:ext cx="522816" cy="532262"/>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51605" y="2736957"/>
            <a:ext cx="522816" cy="532262"/>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51605" y="3269219"/>
            <a:ext cx="522816" cy="532262"/>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51606" y="4541560"/>
            <a:ext cx="511644" cy="520889"/>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51605" y="5101743"/>
            <a:ext cx="511644" cy="520889"/>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1604" y="5661926"/>
            <a:ext cx="511644" cy="520889"/>
          </a:xfrm>
          <a:prstGeom prst="ellipse">
            <a:avLst/>
          </a:prstGeom>
          <a:solidFill>
            <a:srgbClr val="51DC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692113" y="2171244"/>
            <a:ext cx="522816"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椭圆 23"/>
          <p:cNvSpPr/>
          <p:nvPr/>
        </p:nvSpPr>
        <p:spPr>
          <a:xfrm>
            <a:off x="2692113" y="2736957"/>
            <a:ext cx="522816"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 name="椭圆 24"/>
          <p:cNvSpPr/>
          <p:nvPr/>
        </p:nvSpPr>
        <p:spPr>
          <a:xfrm>
            <a:off x="2692113" y="3269219"/>
            <a:ext cx="522816"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 name="椭圆 25"/>
          <p:cNvSpPr/>
          <p:nvPr/>
        </p:nvSpPr>
        <p:spPr>
          <a:xfrm>
            <a:off x="2692114" y="4541560"/>
            <a:ext cx="511644"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椭圆 26"/>
          <p:cNvSpPr/>
          <p:nvPr/>
        </p:nvSpPr>
        <p:spPr>
          <a:xfrm>
            <a:off x="2692113" y="5101743"/>
            <a:ext cx="511644"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椭圆 27"/>
          <p:cNvSpPr/>
          <p:nvPr/>
        </p:nvSpPr>
        <p:spPr>
          <a:xfrm>
            <a:off x="2692112" y="5661926"/>
            <a:ext cx="511644"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5281953" y="2171244"/>
            <a:ext cx="522816"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5281953" y="2736957"/>
            <a:ext cx="522816"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5281953" y="3269219"/>
            <a:ext cx="522816" cy="5322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5281954" y="4541560"/>
            <a:ext cx="511644"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p:cNvSpPr/>
          <p:nvPr/>
        </p:nvSpPr>
        <p:spPr>
          <a:xfrm>
            <a:off x="5281953" y="5101743"/>
            <a:ext cx="511644"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p:cNvSpPr/>
          <p:nvPr/>
        </p:nvSpPr>
        <p:spPr>
          <a:xfrm>
            <a:off x="5281952" y="5661926"/>
            <a:ext cx="511644" cy="5208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p:cNvSpPr/>
          <p:nvPr/>
        </p:nvSpPr>
        <p:spPr>
          <a:xfrm>
            <a:off x="8192160" y="2171244"/>
            <a:ext cx="522816" cy="532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8192160" y="2736957"/>
            <a:ext cx="522816" cy="532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192160" y="3269219"/>
            <a:ext cx="522816" cy="532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92161" y="4541560"/>
            <a:ext cx="511644" cy="5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192160" y="5101743"/>
            <a:ext cx="511644" cy="5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192159" y="5661926"/>
            <a:ext cx="511644" cy="5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548274" y="3900706"/>
            <a:ext cx="321733" cy="553998"/>
          </a:xfrm>
          <a:prstGeom prst="rect">
            <a:avLst/>
          </a:prstGeom>
          <a:noFill/>
        </p:spPr>
        <p:txBody>
          <a:bodyPr wrap="square" rtlCol="0">
            <a:spAutoFit/>
          </a:bodyPr>
          <a:lstStyle/>
          <a:p>
            <a:pPr>
              <a:lnSpc>
                <a:spcPts val="1200"/>
              </a:lnSpc>
            </a:pPr>
            <a:r>
              <a:rPr lang="en-US" altLang="zh-CN" sz="4000" dirty="0"/>
              <a:t>.</a:t>
            </a:r>
          </a:p>
          <a:p>
            <a:pPr>
              <a:lnSpc>
                <a:spcPts val="1200"/>
              </a:lnSpc>
            </a:pPr>
            <a:r>
              <a:rPr lang="en-US" altLang="zh-CN" sz="4000" dirty="0"/>
              <a:t>.</a:t>
            </a:r>
          </a:p>
          <a:p>
            <a:pPr>
              <a:lnSpc>
                <a:spcPts val="1200"/>
              </a:lnSpc>
            </a:pPr>
            <a:r>
              <a:rPr lang="en-US" altLang="zh-CN" sz="4000" dirty="0"/>
              <a:t>.</a:t>
            </a:r>
          </a:p>
        </p:txBody>
      </p:sp>
      <p:sp>
        <p:nvSpPr>
          <p:cNvPr id="57" name="文本框 56"/>
          <p:cNvSpPr txBox="1"/>
          <p:nvPr/>
        </p:nvSpPr>
        <p:spPr>
          <a:xfrm>
            <a:off x="2788782" y="3868633"/>
            <a:ext cx="321733" cy="553998"/>
          </a:xfrm>
          <a:prstGeom prst="rect">
            <a:avLst/>
          </a:prstGeom>
          <a:noFill/>
        </p:spPr>
        <p:txBody>
          <a:bodyPr wrap="square" rtlCol="0">
            <a:spAutoFit/>
          </a:bodyPr>
          <a:lstStyle/>
          <a:p>
            <a:pPr>
              <a:lnSpc>
                <a:spcPts val="1200"/>
              </a:lnSpc>
            </a:pPr>
            <a:r>
              <a:rPr lang="en-US" altLang="zh-CN" sz="4000" dirty="0"/>
              <a:t>.</a:t>
            </a:r>
          </a:p>
          <a:p>
            <a:pPr>
              <a:lnSpc>
                <a:spcPts val="1200"/>
              </a:lnSpc>
            </a:pPr>
            <a:r>
              <a:rPr lang="en-US" altLang="zh-CN" sz="4000" dirty="0"/>
              <a:t>.</a:t>
            </a:r>
          </a:p>
          <a:p>
            <a:pPr>
              <a:lnSpc>
                <a:spcPts val="1200"/>
              </a:lnSpc>
            </a:pPr>
            <a:r>
              <a:rPr lang="en-US" altLang="zh-CN" sz="4000" dirty="0"/>
              <a:t>.</a:t>
            </a:r>
          </a:p>
        </p:txBody>
      </p:sp>
      <p:sp>
        <p:nvSpPr>
          <p:cNvPr id="58" name="文本框 57"/>
          <p:cNvSpPr txBox="1"/>
          <p:nvPr/>
        </p:nvSpPr>
        <p:spPr>
          <a:xfrm>
            <a:off x="5378622" y="3871628"/>
            <a:ext cx="321733" cy="553998"/>
          </a:xfrm>
          <a:prstGeom prst="rect">
            <a:avLst/>
          </a:prstGeom>
          <a:noFill/>
        </p:spPr>
        <p:txBody>
          <a:bodyPr wrap="square" rtlCol="0">
            <a:spAutoFit/>
          </a:bodyPr>
          <a:lstStyle/>
          <a:p>
            <a:pPr>
              <a:lnSpc>
                <a:spcPts val="1200"/>
              </a:lnSpc>
            </a:pPr>
            <a:r>
              <a:rPr lang="en-US" altLang="zh-CN" sz="4000" dirty="0"/>
              <a:t>.</a:t>
            </a:r>
          </a:p>
          <a:p>
            <a:pPr>
              <a:lnSpc>
                <a:spcPts val="1200"/>
              </a:lnSpc>
            </a:pPr>
            <a:r>
              <a:rPr lang="en-US" altLang="zh-CN" sz="4000" dirty="0"/>
              <a:t>.</a:t>
            </a:r>
          </a:p>
          <a:p>
            <a:pPr>
              <a:lnSpc>
                <a:spcPts val="1200"/>
              </a:lnSpc>
            </a:pPr>
            <a:r>
              <a:rPr lang="en-US" altLang="zh-CN" sz="4000" dirty="0"/>
              <a:t>.</a:t>
            </a:r>
          </a:p>
        </p:txBody>
      </p:sp>
      <p:sp>
        <p:nvSpPr>
          <p:cNvPr id="59" name="文本框 58"/>
          <p:cNvSpPr txBox="1"/>
          <p:nvPr/>
        </p:nvSpPr>
        <p:spPr>
          <a:xfrm>
            <a:off x="8288829" y="3868633"/>
            <a:ext cx="321733" cy="553998"/>
          </a:xfrm>
          <a:prstGeom prst="rect">
            <a:avLst/>
          </a:prstGeom>
          <a:noFill/>
        </p:spPr>
        <p:txBody>
          <a:bodyPr wrap="square" rtlCol="0">
            <a:spAutoFit/>
          </a:bodyPr>
          <a:lstStyle/>
          <a:p>
            <a:pPr>
              <a:lnSpc>
                <a:spcPts val="1200"/>
              </a:lnSpc>
            </a:pPr>
            <a:r>
              <a:rPr lang="en-US" altLang="zh-CN" sz="4000" dirty="0"/>
              <a:t>.</a:t>
            </a:r>
          </a:p>
          <a:p>
            <a:pPr>
              <a:lnSpc>
                <a:spcPts val="1200"/>
              </a:lnSpc>
            </a:pPr>
            <a:r>
              <a:rPr lang="en-US" altLang="zh-CN" sz="4000" dirty="0"/>
              <a:t>.</a:t>
            </a:r>
          </a:p>
          <a:p>
            <a:pPr>
              <a:lnSpc>
                <a:spcPts val="1200"/>
              </a:lnSpc>
            </a:pPr>
            <a:r>
              <a:rPr lang="en-US" altLang="zh-CN" sz="4000" dirty="0"/>
              <a:t>.</a:t>
            </a:r>
          </a:p>
        </p:txBody>
      </p:sp>
      <p:sp>
        <p:nvSpPr>
          <p:cNvPr id="60" name="文本框 59"/>
          <p:cNvSpPr txBox="1"/>
          <p:nvPr/>
        </p:nvSpPr>
        <p:spPr>
          <a:xfrm>
            <a:off x="451603" y="1825595"/>
            <a:ext cx="737307" cy="400110"/>
          </a:xfrm>
          <a:prstGeom prst="rect">
            <a:avLst/>
          </a:prstGeom>
          <a:noFill/>
        </p:spPr>
        <p:txBody>
          <a:bodyPr wrap="square" rtlCol="0">
            <a:spAutoFit/>
          </a:bodyPr>
          <a:lstStyle/>
          <a:p>
            <a:r>
              <a:rPr lang="en-US" altLang="zh-CN" sz="2000" b="1" dirty="0"/>
              <a:t>784</a:t>
            </a:r>
            <a:endParaRPr lang="zh-CN" altLang="en-US" sz="2000" b="1" dirty="0"/>
          </a:p>
        </p:txBody>
      </p:sp>
      <p:sp>
        <p:nvSpPr>
          <p:cNvPr id="61" name="文本框 60"/>
          <p:cNvSpPr txBox="1"/>
          <p:nvPr/>
        </p:nvSpPr>
        <p:spPr>
          <a:xfrm>
            <a:off x="2666130" y="1839543"/>
            <a:ext cx="737307" cy="400110"/>
          </a:xfrm>
          <a:prstGeom prst="rect">
            <a:avLst/>
          </a:prstGeom>
          <a:noFill/>
        </p:spPr>
        <p:txBody>
          <a:bodyPr wrap="square" rtlCol="0">
            <a:spAutoFit/>
          </a:bodyPr>
          <a:lstStyle/>
          <a:p>
            <a:r>
              <a:rPr lang="en-US" altLang="zh-CN" sz="2000" b="1" dirty="0"/>
              <a:t>512</a:t>
            </a:r>
            <a:endParaRPr lang="zh-CN" altLang="en-US" sz="2000" b="1" dirty="0"/>
          </a:p>
        </p:txBody>
      </p:sp>
      <p:sp>
        <p:nvSpPr>
          <p:cNvPr id="62" name="文本框 61"/>
          <p:cNvSpPr txBox="1"/>
          <p:nvPr/>
        </p:nvSpPr>
        <p:spPr>
          <a:xfrm>
            <a:off x="5262136" y="1855297"/>
            <a:ext cx="737307" cy="400110"/>
          </a:xfrm>
          <a:prstGeom prst="rect">
            <a:avLst/>
          </a:prstGeom>
          <a:noFill/>
        </p:spPr>
        <p:txBody>
          <a:bodyPr wrap="square" rtlCol="0">
            <a:spAutoFit/>
          </a:bodyPr>
          <a:lstStyle/>
          <a:p>
            <a:r>
              <a:rPr lang="en-US" altLang="zh-CN" sz="2000" b="1" dirty="0"/>
              <a:t>256</a:t>
            </a:r>
            <a:endParaRPr lang="zh-CN" altLang="en-US" sz="2000" b="1" dirty="0"/>
          </a:p>
        </p:txBody>
      </p:sp>
      <p:sp>
        <p:nvSpPr>
          <p:cNvPr id="63" name="文本框 62"/>
          <p:cNvSpPr txBox="1"/>
          <p:nvPr/>
        </p:nvSpPr>
        <p:spPr>
          <a:xfrm>
            <a:off x="8241060" y="1855297"/>
            <a:ext cx="737307" cy="400110"/>
          </a:xfrm>
          <a:prstGeom prst="rect">
            <a:avLst/>
          </a:prstGeom>
          <a:noFill/>
        </p:spPr>
        <p:txBody>
          <a:bodyPr wrap="square" rtlCol="0">
            <a:spAutoFit/>
          </a:bodyPr>
          <a:lstStyle/>
          <a:p>
            <a:r>
              <a:rPr lang="en-US" altLang="zh-CN" sz="2000" b="1" dirty="0"/>
              <a:t>10</a:t>
            </a:r>
            <a:endParaRPr lang="zh-CN" altLang="en-US" sz="2000" b="1" dirty="0"/>
          </a:p>
        </p:txBody>
      </p:sp>
      <mc:AlternateContent xmlns:mc="http://schemas.openxmlformats.org/markup-compatibility/2006" xmlns:a14="http://schemas.microsoft.com/office/drawing/2010/main">
        <mc:Choice Requires="a14">
          <p:sp>
            <p:nvSpPr>
              <p:cNvPr id="64" name="文本框 63"/>
              <p:cNvSpPr txBox="1"/>
              <p:nvPr/>
            </p:nvSpPr>
            <p:spPr>
              <a:xfrm>
                <a:off x="494251" y="6125970"/>
                <a:ext cx="4278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494251" y="6125970"/>
                <a:ext cx="427862"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8256979" y="6072899"/>
                <a:ext cx="4278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8256979" y="6072899"/>
                <a:ext cx="427862" cy="369332"/>
              </a:xfrm>
              <a:prstGeom prst="rect">
                <a:avLst/>
              </a:prstGeom>
              <a:blipFill>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2734759" y="6085850"/>
                <a:ext cx="4278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1</m:t>
                      </m:r>
                    </m:oMath>
                  </m:oMathPara>
                </a14:m>
                <a:endParaRPr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2734759" y="6085850"/>
                <a:ext cx="427862" cy="369332"/>
              </a:xfrm>
              <a:prstGeom prst="rect">
                <a:avLst/>
              </a:prstGeom>
              <a:blipFill>
                <a:blip r:embed="rId5"/>
                <a:stretch>
                  <a:fillRect r="-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5330288" y="6072899"/>
                <a:ext cx="4278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2</m:t>
                      </m:r>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5330288" y="6072899"/>
                <a:ext cx="427862" cy="369332"/>
              </a:xfrm>
              <a:prstGeom prst="rect">
                <a:avLst/>
              </a:prstGeom>
              <a:blipFill>
                <a:blip r:embed="rId6"/>
                <a:stretch>
                  <a:fillRect/>
                </a:stretch>
              </a:blipFill>
            </p:spPr>
            <p:txBody>
              <a:bodyPr/>
              <a:lstStyle/>
              <a:p>
                <a:r>
                  <a:rPr lang="zh-CN" altLang="en-US">
                    <a:noFill/>
                  </a:rPr>
                  <a:t> </a:t>
                </a:r>
              </a:p>
            </p:txBody>
          </p:sp>
        </mc:Fallback>
      </mc:AlternateContent>
      <p:cxnSp>
        <p:nvCxnSpPr>
          <p:cNvPr id="71" name="直接箭头连接符 70"/>
          <p:cNvCxnSpPr>
            <a:stCxn id="57" idx="3"/>
            <a:endCxn id="58" idx="1"/>
          </p:cNvCxnSpPr>
          <p:nvPr/>
        </p:nvCxnSpPr>
        <p:spPr>
          <a:xfrm>
            <a:off x="3116328" y="4145632"/>
            <a:ext cx="2262294" cy="2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8" idx="3"/>
            <a:endCxn id="59" idx="1"/>
          </p:cNvCxnSpPr>
          <p:nvPr/>
        </p:nvCxnSpPr>
        <p:spPr>
          <a:xfrm flipV="1">
            <a:off x="5706168" y="4145632"/>
            <a:ext cx="2582661" cy="2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875820" y="4177705"/>
            <a:ext cx="18259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p:cNvSpPr txBox="1"/>
              <p:nvPr/>
            </p:nvSpPr>
            <p:spPr>
              <a:xfrm>
                <a:off x="557168" y="3748909"/>
                <a:ext cx="25161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sty m:val="p"/>
                        </m:rPr>
                        <a:rPr lang="en-US" altLang="zh-CN" i="1">
                          <a:latin typeface="Cambria Math" panose="02040503050406030204" pitchFamily="18" charset="0"/>
                        </a:rPr>
                        <m:t>R</m:t>
                      </m:r>
                      <m:r>
                        <m:rPr>
                          <m:sty m:val="p"/>
                        </m:rPr>
                        <a:rPr lang="en-US" altLang="zh-CN" i="1" smtClean="0">
                          <a:latin typeface="Cambria Math" panose="02040503050406030204" pitchFamily="18" charset="0"/>
                        </a:rPr>
                        <m:t>e</m:t>
                      </m:r>
                      <m:r>
                        <m:rPr>
                          <m:sty m:val="p"/>
                        </m:rPr>
                        <a:rPr lang="en-US" altLang="zh-CN" i="1">
                          <a:latin typeface="Cambria Math" panose="02040503050406030204" pitchFamily="18" charset="0"/>
                        </a:rPr>
                        <m:t>LU</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m:oMathPara>
                </a14:m>
                <a:endParaRPr lang="zh-CN" altLang="en-US" dirty="0"/>
              </a:p>
            </p:txBody>
          </p:sp>
        </mc:Choice>
        <mc:Fallback xmlns="">
          <p:sp>
            <p:nvSpPr>
              <p:cNvPr id="76" name="文本框 75"/>
              <p:cNvSpPr txBox="1">
                <a:spLocks noRot="1" noChangeAspect="1" noMove="1" noResize="1" noEditPoints="1" noAdjustHandles="1" noChangeArrowheads="1" noChangeShapeType="1" noTextEdit="1"/>
              </p:cNvSpPr>
              <p:nvPr/>
            </p:nvSpPr>
            <p:spPr>
              <a:xfrm>
                <a:off x="557168" y="3748909"/>
                <a:ext cx="2516184" cy="369332"/>
              </a:xfrm>
              <a:prstGeom prst="rect">
                <a:avLst/>
              </a:prstGeom>
              <a:blipFill>
                <a:blip r:embed="rId7"/>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2960298" y="3754414"/>
                <a:ext cx="25439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𝑅𝑒𝐿𝑈</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77" name="文本框 76"/>
              <p:cNvSpPr txBox="1">
                <a:spLocks noRot="1" noChangeAspect="1" noMove="1" noResize="1" noEditPoints="1" noAdjustHandles="1" noChangeArrowheads="1" noChangeShapeType="1" noTextEdit="1"/>
              </p:cNvSpPr>
              <p:nvPr/>
            </p:nvSpPr>
            <p:spPr>
              <a:xfrm>
                <a:off x="2960298" y="3754414"/>
                <a:ext cx="2543960" cy="369332"/>
              </a:xfrm>
              <a:prstGeom prst="rect">
                <a:avLst/>
              </a:prstGeom>
              <a:blipFill>
                <a:blip r:embed="rId8"/>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5824968" y="3728461"/>
                <a:ext cx="23888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𝑅𝑒𝐿𝑈</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e>
                        <m:sub>
                          <m:r>
                            <a:rPr lang="en-US" altLang="zh-CN" b="0" i="1" smtClean="0">
                              <a:latin typeface="Cambria Math" panose="02040503050406030204" pitchFamily="18" charset="0"/>
                            </a:rPr>
                            <m:t>3</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m:oMathPara>
                </a14:m>
                <a:endParaRPr lang="zh-CN" altLang="en-US" dirty="0"/>
              </a:p>
            </p:txBody>
          </p:sp>
        </mc:Choice>
        <mc:Fallback xmlns="">
          <p:sp>
            <p:nvSpPr>
              <p:cNvPr id="78" name="文本框 77"/>
              <p:cNvSpPr txBox="1">
                <a:spLocks noRot="1" noChangeAspect="1" noMove="1" noResize="1" noEditPoints="1" noAdjustHandles="1" noChangeArrowheads="1" noChangeShapeType="1" noTextEdit="1"/>
              </p:cNvSpPr>
              <p:nvPr/>
            </p:nvSpPr>
            <p:spPr>
              <a:xfrm>
                <a:off x="5824968" y="3728461"/>
                <a:ext cx="2388847" cy="369332"/>
              </a:xfrm>
              <a:prstGeom prst="rect">
                <a:avLst/>
              </a:prstGeom>
              <a:blipFill>
                <a:blip r:embed="rId9"/>
                <a:stretch>
                  <a:fillRect r="-767" b="-13333"/>
                </a:stretch>
              </a:blipFill>
            </p:spPr>
            <p:txBody>
              <a:bodyPr/>
              <a:lstStyle/>
              <a:p>
                <a:r>
                  <a:rPr lang="zh-CN" altLang="en-US">
                    <a:noFill/>
                  </a:rPr>
                  <a:t> </a:t>
                </a:r>
              </a:p>
            </p:txBody>
          </p:sp>
        </mc:Fallback>
      </mc:AlternateContent>
      <p:sp>
        <p:nvSpPr>
          <p:cNvPr id="79" name="文本框 78"/>
          <p:cNvSpPr txBox="1"/>
          <p:nvPr/>
        </p:nvSpPr>
        <p:spPr>
          <a:xfrm>
            <a:off x="578477" y="1236149"/>
            <a:ext cx="3459573" cy="461665"/>
          </a:xfrm>
          <a:prstGeom prst="rect">
            <a:avLst/>
          </a:prstGeom>
          <a:solidFill>
            <a:schemeClr val="bg1">
              <a:lumMod val="75000"/>
            </a:schemeClr>
          </a:solidFill>
        </p:spPr>
        <p:txBody>
          <a:bodyPr wrap="square" rtlCol="0">
            <a:spAutoFit/>
          </a:bodyPr>
          <a:lstStyle/>
          <a:p>
            <a:pPr algn="ctr"/>
            <a:r>
              <a:rPr lang="zh-CN" altLang="en-US" sz="2400" dirty="0">
                <a:solidFill>
                  <a:schemeClr val="bg1"/>
                </a:solidFill>
              </a:rPr>
              <a:t>任务</a:t>
            </a:r>
            <a:r>
              <a:rPr lang="en-US" altLang="zh-CN" sz="2400" dirty="0">
                <a:solidFill>
                  <a:schemeClr val="bg1"/>
                </a:solidFill>
              </a:rPr>
              <a:t>B </a:t>
            </a:r>
            <a:r>
              <a:rPr lang="zh-CN" altLang="en-US" sz="2400" dirty="0">
                <a:solidFill>
                  <a:schemeClr val="bg1"/>
                </a:solidFill>
              </a:rPr>
              <a:t>手写体数字识别</a:t>
            </a:r>
          </a:p>
        </p:txBody>
      </p:sp>
      <p:sp>
        <p:nvSpPr>
          <p:cNvPr id="4" name="文本框 3"/>
          <p:cNvSpPr txBox="1"/>
          <p:nvPr/>
        </p:nvSpPr>
        <p:spPr>
          <a:xfrm>
            <a:off x="9426415" y="1514142"/>
            <a:ext cx="2706033" cy="5262979"/>
          </a:xfrm>
          <a:prstGeom prst="rect">
            <a:avLst/>
          </a:prstGeom>
          <a:noFill/>
        </p:spPr>
        <p:txBody>
          <a:bodyPr wrap="square" rtlCol="0">
            <a:spAutoFit/>
          </a:bodyPr>
          <a:lstStyle/>
          <a:p>
            <a:r>
              <a:rPr lang="zh-CN" altLang="en-US" sz="2800" dirty="0"/>
              <a:t>我们在线性模型基础上，增加若干个线性和非线性</a:t>
            </a:r>
            <a:r>
              <a:rPr lang="en-US" altLang="zh-CN" sz="2800" b="1" dirty="0">
                <a:solidFill>
                  <a:srgbClr val="333399"/>
                </a:solidFill>
              </a:rPr>
              <a:t>(</a:t>
            </a:r>
            <a:r>
              <a:rPr lang="zh-CN" altLang="en-US" sz="2800" b="1" dirty="0">
                <a:solidFill>
                  <a:srgbClr val="333399"/>
                </a:solidFill>
              </a:rPr>
              <a:t>激活函数</a:t>
            </a:r>
            <a:r>
              <a:rPr lang="en-US" altLang="zh-CN" sz="2800" b="1" dirty="0">
                <a:solidFill>
                  <a:srgbClr val="333399"/>
                </a:solidFill>
              </a:rPr>
              <a:t>)</a:t>
            </a:r>
            <a:r>
              <a:rPr lang="zh-CN" altLang="en-US" sz="2800" dirty="0"/>
              <a:t>的组合</a:t>
            </a:r>
            <a:r>
              <a:rPr lang="en-US" altLang="zh-CN" sz="2800" b="1" dirty="0">
                <a:solidFill>
                  <a:srgbClr val="333399"/>
                </a:solidFill>
              </a:rPr>
              <a:t>(</a:t>
            </a:r>
            <a:r>
              <a:rPr lang="zh-CN" altLang="en-US" sz="2800" b="1" dirty="0">
                <a:solidFill>
                  <a:srgbClr val="333399"/>
                </a:solidFill>
              </a:rPr>
              <a:t>隐藏层</a:t>
            </a:r>
            <a:r>
              <a:rPr lang="en-US" altLang="zh-CN" sz="2800" b="1" dirty="0">
                <a:solidFill>
                  <a:srgbClr val="333399"/>
                </a:solidFill>
              </a:rPr>
              <a:t>),</a:t>
            </a:r>
            <a:r>
              <a:rPr lang="zh-CN" altLang="en-US" sz="2800" dirty="0"/>
              <a:t>隐藏层维度和层数可任意选择，在一定深度下，越多拟合能力越强，最后将维度调整到输出维度的部分为</a:t>
            </a:r>
            <a:r>
              <a:rPr lang="zh-CN" altLang="en-US" sz="2800" b="1" dirty="0">
                <a:solidFill>
                  <a:srgbClr val="333399"/>
                </a:solidFill>
              </a:rPr>
              <a:t>输出层</a:t>
            </a:r>
          </a:p>
        </p:txBody>
      </p:sp>
      <mc:AlternateContent xmlns:mc="http://schemas.openxmlformats.org/markup-compatibility/2006" xmlns:a14="http://schemas.microsoft.com/office/drawing/2010/main">
        <mc:Choice Requires="a14">
          <p:sp>
            <p:nvSpPr>
              <p:cNvPr id="7" name="文本框 6"/>
              <p:cNvSpPr txBox="1"/>
              <p:nvPr/>
            </p:nvSpPr>
            <p:spPr>
              <a:xfrm>
                <a:off x="838200" y="2545833"/>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1</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[512,784]</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838200" y="2545833"/>
                <a:ext cx="1941121" cy="369332"/>
              </a:xfrm>
              <a:prstGeom prst="rect">
                <a:avLst/>
              </a:prstGeom>
              <a:blipFill>
                <a:blip r:embed="rId10"/>
                <a:stretch>
                  <a:fillRect r="-503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3312166" y="2561146"/>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2</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[256,512]</m:t>
                      </m:r>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3312166" y="2561146"/>
                <a:ext cx="1941121" cy="369332"/>
              </a:xfrm>
              <a:prstGeom prst="rect">
                <a:avLst/>
              </a:prstGeom>
              <a:blipFill>
                <a:blip r:embed="rId11"/>
                <a:stretch>
                  <a:fillRect r="-5329"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6026838" y="2511257"/>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3</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[10,256]</m:t>
                      </m:r>
                    </m:oMath>
                  </m:oMathPara>
                </a14:m>
                <a:endParaRPr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6026838" y="2511257"/>
                <a:ext cx="1941121" cy="369332"/>
              </a:xfrm>
              <a:prstGeom prst="rect">
                <a:avLst/>
              </a:prstGeom>
              <a:blipFill>
                <a:blip r:embed="rId1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750991" y="2940025"/>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[784,1]</m:t>
                      </m:r>
                    </m:oMath>
                  </m:oMathPara>
                </a14:m>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750991" y="2940025"/>
                <a:ext cx="1941121" cy="369332"/>
              </a:xfrm>
              <a:prstGeom prst="rect">
                <a:avLst/>
              </a:prstGeom>
              <a:blipFill>
                <a:blip r:embed="rId1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195906" y="2947154"/>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[512,1]</m:t>
                      </m:r>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195906" y="2947154"/>
                <a:ext cx="1941121" cy="369332"/>
              </a:xfrm>
              <a:prstGeom prst="rect">
                <a:avLst/>
              </a:prstGeom>
              <a:blipFill>
                <a:blip r:embed="rId1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5958150" y="2947154"/>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[256,1]</m:t>
                      </m:r>
                    </m:oMath>
                  </m:oMathPara>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5958150" y="2947154"/>
                <a:ext cx="1941121" cy="369332"/>
              </a:xfrm>
              <a:prstGeom prst="rect">
                <a:avLst/>
              </a:prstGeom>
              <a:blipFill>
                <a:blip r:embed="rId15"/>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791486" y="3249011"/>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[512,1]</m:t>
                      </m:r>
                    </m:oMath>
                  </m:oMathPara>
                </a14:m>
                <a:endParaRPr lang="zh-CN" altLang="en-US" dirty="0"/>
              </a:p>
            </p:txBody>
          </p:sp>
        </mc:Choice>
        <mc:Fallback xmlns="">
          <p:sp>
            <p:nvSpPr>
              <p:cNvPr id="69" name="文本框 68"/>
              <p:cNvSpPr txBox="1">
                <a:spLocks noRot="1" noChangeAspect="1" noMove="1" noResize="1" noEditPoints="1" noAdjustHandles="1" noChangeArrowheads="1" noChangeShapeType="1" noTextEdit="1"/>
              </p:cNvSpPr>
              <p:nvPr/>
            </p:nvSpPr>
            <p:spPr>
              <a:xfrm>
                <a:off x="791486" y="3249011"/>
                <a:ext cx="1941121"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3178877" y="3263741"/>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[256,1]</m:t>
                      </m:r>
                    </m:oMath>
                  </m:oMathPara>
                </a14:m>
                <a:endParaRPr lang="zh-CN" altLang="en-US" dirty="0"/>
              </a:p>
            </p:txBody>
          </p:sp>
        </mc:Choice>
        <mc:Fallback xmlns="">
          <p:sp>
            <p:nvSpPr>
              <p:cNvPr id="70" name="文本框 69"/>
              <p:cNvSpPr txBox="1">
                <a:spLocks noRot="1" noChangeAspect="1" noMove="1" noResize="1" noEditPoints="1" noAdjustHandles="1" noChangeArrowheads="1" noChangeShapeType="1" noTextEdit="1"/>
              </p:cNvSpPr>
              <p:nvPr/>
            </p:nvSpPr>
            <p:spPr>
              <a:xfrm>
                <a:off x="3178877" y="3263741"/>
                <a:ext cx="1941121" cy="369332"/>
              </a:xfrm>
              <a:prstGeom prst="rect">
                <a:avLst/>
              </a:prstGeom>
              <a:blipFill>
                <a:blip r:embed="rId1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5870957" y="3280362"/>
                <a:ext cx="19411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m:rPr>
                          <m:sty m:val="p"/>
                        </m:rPr>
                        <a:rPr lang="en-US" altLang="zh-CN" i="1" smtClean="0">
                          <a:latin typeface="Cambria Math" panose="02040503050406030204" pitchFamily="18" charset="0"/>
                        </a:rPr>
                        <m:t>shape</m:t>
                      </m:r>
                      <m:r>
                        <a:rPr lang="en-US" altLang="zh-CN" b="0" i="1" smtClean="0">
                          <a:latin typeface="Cambria Math" panose="02040503050406030204" pitchFamily="18" charset="0"/>
                        </a:rPr>
                        <m:t>[10,1]</m:t>
                      </m:r>
                    </m:oMath>
                  </m:oMathPara>
                </a14:m>
                <a:endParaRPr lang="zh-CN" altLang="en-US" dirty="0"/>
              </a:p>
            </p:txBody>
          </p:sp>
        </mc:Choice>
        <mc:Fallback xmlns="">
          <p:sp>
            <p:nvSpPr>
              <p:cNvPr id="72" name="文本框 71"/>
              <p:cNvSpPr txBox="1">
                <a:spLocks noRot="1" noChangeAspect="1" noMove="1" noResize="1" noEditPoints="1" noAdjustHandles="1" noChangeArrowheads="1" noChangeShapeType="1" noTextEdit="1"/>
              </p:cNvSpPr>
              <p:nvPr/>
            </p:nvSpPr>
            <p:spPr>
              <a:xfrm>
                <a:off x="5870957" y="3280362"/>
                <a:ext cx="1941121" cy="369332"/>
              </a:xfrm>
              <a:prstGeom prst="rect">
                <a:avLst/>
              </a:prstGeom>
              <a:blipFill>
                <a:blip r:embed="rId18"/>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945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2183839"/>
            <a:ext cx="4473054" cy="304698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t>定义模型类</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class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Model(</a:t>
            </a:r>
            <a:r>
              <a:rPr kumimoji="0" lang="zh-CN" altLang="zh-CN" sz="16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object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def </a:t>
            </a:r>
            <a:r>
              <a:rPr kumimoji="0" lang="zh-CN" altLang="zh-CN" sz="1600" b="0" i="0" u="none" strike="noStrike" cap="none" normalizeH="0" baseline="0" dirty="0">
                <a:ln>
                  <a:noFill/>
                </a:ln>
                <a:solidFill>
                  <a:srgbClr val="B200B2"/>
                </a:solidFill>
                <a:effectLst/>
                <a:latin typeface="宋体" panose="02010600030101010101" pitchFamily="2" charset="-122"/>
                <a:ea typeface="宋体" panose="02010600030101010101" pitchFamily="2" charset="-122"/>
              </a:rPr>
              <a:t>__init__</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t>参数初始化</a:t>
            </a:r>
            <a:b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.w = tf.Variable(</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 = tf.Variable(</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def </a:t>
            </a:r>
            <a:r>
              <a:rPr kumimoji="0" lang="zh-CN" altLang="zh-CN" sz="1600" b="0" i="0" u="none" strike="noStrike" cap="none" normalizeH="0" baseline="0" dirty="0">
                <a:ln>
                  <a:noFill/>
                </a:ln>
                <a:solidFill>
                  <a:srgbClr val="B200B2"/>
                </a:solidFill>
                <a:effectLst/>
                <a:latin typeface="宋体" panose="02010600030101010101" pitchFamily="2" charset="-122"/>
                <a:ea typeface="宋体" panose="02010600030101010101" pitchFamily="2" charset="-122"/>
              </a:rPr>
              <a:t>__call__</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,x):</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t>正向传递</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y =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.w * x +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y</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t>实例化模型</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model = Model()</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2"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模型构建</a:t>
            </a:r>
          </a:p>
        </p:txBody>
      </p:sp>
      <p:sp>
        <p:nvSpPr>
          <p:cNvPr id="3" name="Rectangle 1"/>
          <p:cNvSpPr>
            <a:spLocks noChangeArrowheads="1"/>
          </p:cNvSpPr>
          <p:nvPr/>
        </p:nvSpPr>
        <p:spPr bwMode="auto">
          <a:xfrm>
            <a:off x="4057935" y="1102578"/>
            <a:ext cx="8134065" cy="5755422"/>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t>定义模型类</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class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Model(</a:t>
            </a:r>
            <a:r>
              <a:rPr kumimoji="0" lang="zh-CN" altLang="zh-CN" sz="1600" b="0"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object</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t>初始化方法</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def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inits(</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,shape):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tf.random_uniform(shape,</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minval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-np.sqrt(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5</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 np.sqrt(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/shape[</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maxval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np.sqrt(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5</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 np.sqrt(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/shape[</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def </a:t>
            </a:r>
            <a:r>
              <a:rPr kumimoji="0" lang="zh-CN" altLang="zh-CN" sz="1600" b="0" i="0" u="none" strike="noStrike" cap="none" normalizeH="0" baseline="0" dirty="0">
                <a:ln>
                  <a:noFill/>
                </a:ln>
                <a:solidFill>
                  <a:srgbClr val="B200B2"/>
                </a:solidFill>
                <a:effectLst/>
                <a:latin typeface="宋体" panose="02010600030101010101" pitchFamily="2" charset="-122"/>
                <a:ea typeface="宋体" panose="02010600030101010101" pitchFamily="2" charset="-122"/>
              </a:rPr>
              <a:t>__init__</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t>参数初始化</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.W1 = tf.Variable(</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.inits([</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784</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512</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.b1 = tf.Variable(</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.inits([</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512</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.W2 = tf.Variable(</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.inits([</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512</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256</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.b2 = tf.Variable(</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.inits([</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256</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.W3 = tf.Variable(</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.inits([</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256</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.b3 = tf.Variable(</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.inits([</a:t>
            </a:r>
            <a:r>
              <a:rPr kumimoji="0" lang="zh-CN" altLang="zh-CN" sz="16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def </a:t>
            </a:r>
            <a:r>
              <a:rPr kumimoji="0" lang="zh-CN" altLang="zh-CN" sz="1600" b="0" i="0" u="none" strike="noStrike" cap="none" normalizeH="0" baseline="0" dirty="0">
                <a:ln>
                  <a:noFill/>
                </a:ln>
                <a:solidFill>
                  <a:srgbClr val="B200B2"/>
                </a:solidFill>
                <a:effectLst/>
                <a:latin typeface="宋体" panose="02010600030101010101" pitchFamily="2" charset="-122"/>
                <a:ea typeface="宋体" panose="02010600030101010101" pitchFamily="2" charset="-122"/>
              </a:rPr>
              <a:t>__call__</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x):</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t>正向传递</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h1 =tf.nn.relu(tf.matmul(x,</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.W1) +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.b1)</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h2 = tf.nn.relu(tf.matmul(h1,</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.W2) +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.b2)</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y = tf.nn.relu(tf.matmul(h2,</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.W3) + </a:t>
            </a:r>
            <a:r>
              <a:rPr kumimoji="0" lang="zh-CN" altLang="zh-CN" sz="1600" b="0" i="0" u="none" strike="noStrike" cap="none" normalizeH="0" baseline="0" dirty="0">
                <a:ln>
                  <a:noFill/>
                </a:ln>
                <a:solidFill>
                  <a:srgbClr val="94558D"/>
                </a:solidFill>
                <a:effectLst/>
                <a:latin typeface="宋体" panose="02010600030101010101" pitchFamily="2" charset="-122"/>
                <a:ea typeface="宋体" panose="02010600030101010101" pitchFamily="2" charset="-122"/>
              </a:rPr>
              <a:t>self</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.b3)</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16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y</a:t>
            </a:r>
            <a:b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600" b="1" i="1" u="none" strike="noStrike" cap="none" normalizeH="0" baseline="0" dirty="0">
                <a:ln>
                  <a:noFill/>
                </a:ln>
                <a:solidFill>
                  <a:srgbClr val="EBC26B"/>
                </a:solidFill>
                <a:effectLst/>
                <a:latin typeface="宋体" panose="02010600030101010101" pitchFamily="2" charset="-122"/>
                <a:ea typeface="宋体" panose="02010600030101010101" pitchFamily="2" charset="-122"/>
              </a:rPr>
              <a:t>实例模型</a:t>
            </a:r>
            <a:br>
              <a:rPr kumimoji="0" lang="zh-CN" altLang="zh-CN" sz="16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model = Model()</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7" name="文本框 6"/>
          <p:cNvSpPr txBox="1"/>
          <p:nvPr/>
        </p:nvSpPr>
        <p:spPr>
          <a:xfrm>
            <a:off x="0" y="5475027"/>
            <a:ext cx="2988860" cy="461665"/>
          </a:xfrm>
          <a:prstGeom prst="rect">
            <a:avLst/>
          </a:prstGeom>
          <a:solidFill>
            <a:schemeClr val="bg1">
              <a:lumMod val="75000"/>
            </a:schemeClr>
          </a:solidFill>
        </p:spPr>
        <p:txBody>
          <a:bodyPr wrap="square" rtlCol="0">
            <a:spAutoFit/>
          </a:bodyPr>
          <a:lstStyle/>
          <a:p>
            <a:pPr algn="ctr"/>
            <a:r>
              <a:rPr lang="zh-CN" altLang="en-US" sz="2400" b="1" dirty="0">
                <a:solidFill>
                  <a:schemeClr val="bg1"/>
                </a:solidFill>
              </a:rPr>
              <a:t>任务</a:t>
            </a:r>
            <a:r>
              <a:rPr lang="en-US" altLang="zh-CN" sz="2400" b="1" dirty="0">
                <a:solidFill>
                  <a:schemeClr val="bg1"/>
                </a:solidFill>
              </a:rPr>
              <a:t>A </a:t>
            </a:r>
            <a:r>
              <a:rPr lang="zh-CN" altLang="en-US" sz="2400" b="1" dirty="0">
                <a:solidFill>
                  <a:schemeClr val="bg1"/>
                </a:solidFill>
              </a:rPr>
              <a:t>一元回归模型</a:t>
            </a:r>
          </a:p>
        </p:txBody>
      </p:sp>
      <p:sp>
        <p:nvSpPr>
          <p:cNvPr id="8" name="文本框 7"/>
          <p:cNvSpPr txBox="1"/>
          <p:nvPr/>
        </p:nvSpPr>
        <p:spPr>
          <a:xfrm>
            <a:off x="8383314" y="1102578"/>
            <a:ext cx="3808685" cy="461665"/>
          </a:xfrm>
          <a:prstGeom prst="rect">
            <a:avLst/>
          </a:prstGeom>
          <a:solidFill>
            <a:schemeClr val="bg1">
              <a:lumMod val="75000"/>
            </a:schemeClr>
          </a:solidFill>
        </p:spPr>
        <p:txBody>
          <a:bodyPr wrap="square" rtlCol="0">
            <a:spAutoFit/>
          </a:bodyPr>
          <a:lstStyle/>
          <a:p>
            <a:pPr algn="ctr"/>
            <a:r>
              <a:rPr lang="zh-CN" altLang="en-US" sz="2400" b="1" dirty="0">
                <a:solidFill>
                  <a:schemeClr val="bg1"/>
                </a:solidFill>
              </a:rPr>
              <a:t>任务</a:t>
            </a:r>
            <a:r>
              <a:rPr lang="en-US" altLang="zh-CN" sz="2400" b="1" dirty="0">
                <a:solidFill>
                  <a:schemeClr val="bg1"/>
                </a:solidFill>
              </a:rPr>
              <a:t>B </a:t>
            </a:r>
            <a:r>
              <a:rPr lang="zh-CN" altLang="en-US" sz="2400" b="1" dirty="0">
                <a:solidFill>
                  <a:schemeClr val="bg1"/>
                </a:solidFill>
              </a:rPr>
              <a:t>手写体数字识别模型</a:t>
            </a:r>
          </a:p>
        </p:txBody>
      </p:sp>
    </p:spTree>
    <p:extLst>
      <p:ext uri="{BB962C8B-B14F-4D97-AF65-F5344CB8AC3E}">
        <p14:creationId xmlns:p14="http://schemas.microsoft.com/office/powerpoint/2010/main" val="2675588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神经网络的训练</a:t>
            </a:r>
          </a:p>
        </p:txBody>
      </p:sp>
      <p:sp>
        <p:nvSpPr>
          <p:cNvPr id="4" name="文本框 3"/>
          <p:cNvSpPr txBox="1"/>
          <p:nvPr/>
        </p:nvSpPr>
        <p:spPr>
          <a:xfrm>
            <a:off x="6424542" y="907073"/>
            <a:ext cx="5445557" cy="193899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三层神经网络可以表达任意连续函数</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所以对于我们要求解的大部分问题，我们的目标就是让网络的输出尽可能接近想要预测的值，从而让神经网络更好的拟合对应问题</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总而言之，</a:t>
            </a:r>
            <a:r>
              <a:rPr lang="zh-CN" altLang="en-US" sz="2000" b="1" dirty="0">
                <a:solidFill>
                  <a:srgbClr val="333399"/>
                </a:solidFill>
                <a:latin typeface="微软雅黑" panose="020B0503020204020204" pitchFamily="34" charset="-122"/>
                <a:ea typeface="微软雅黑" panose="020B0503020204020204" pitchFamily="34" charset="-122"/>
              </a:rPr>
              <a:t>训练就是要调整权重矩阵</a:t>
            </a:r>
            <a:r>
              <a:rPr lang="el-GR" altLang="zh-CN" sz="2000" b="1" dirty="0">
                <a:solidFill>
                  <a:srgbClr val="333399"/>
                </a:solidFill>
                <a:latin typeface="微软雅黑" panose="020B0503020204020204" pitchFamily="34" charset="-122"/>
                <a:ea typeface="微软雅黑" panose="020B0503020204020204" pitchFamily="34" charset="-122"/>
              </a:rPr>
              <a:t>ω</a:t>
            </a:r>
            <a:r>
              <a:rPr lang="el-GR" altLang="zh-CN" sz="2000" dirty="0">
                <a:latin typeface="微软雅黑" panose="020B0503020204020204" pitchFamily="34" charset="-122"/>
                <a:ea typeface="微软雅黑" panose="020B0503020204020204" pitchFamily="34" charset="-122"/>
              </a:rPr>
              <a:t> </a:t>
            </a:r>
            <a:r>
              <a:rPr lang="zh-CN" altLang="en-US" sz="2000" b="1" dirty="0">
                <a:solidFill>
                  <a:srgbClr val="333399"/>
                </a:solidFill>
                <a:latin typeface="微软雅黑" panose="020B0503020204020204" pitchFamily="34" charset="-122"/>
                <a:ea typeface="微软雅黑" panose="020B0503020204020204" pitchFamily="34" charset="-122"/>
              </a:rPr>
              <a:t>，让当前网络的预测值接近我们真正想要的目标值</a:t>
            </a:r>
          </a:p>
        </p:txBody>
      </p:sp>
      <p:sp>
        <p:nvSpPr>
          <p:cNvPr id="5" name="椭圆 4"/>
          <p:cNvSpPr/>
          <p:nvPr/>
        </p:nvSpPr>
        <p:spPr>
          <a:xfrm>
            <a:off x="514904" y="2590126"/>
            <a:ext cx="710213" cy="7102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C</a:t>
            </a:r>
            <a:endParaRPr lang="zh-CN" altLang="en-US" dirty="0"/>
          </a:p>
        </p:txBody>
      </p:sp>
      <p:sp>
        <p:nvSpPr>
          <p:cNvPr id="6" name="椭圆 5"/>
          <p:cNvSpPr/>
          <p:nvPr/>
        </p:nvSpPr>
        <p:spPr>
          <a:xfrm>
            <a:off x="514904" y="4100809"/>
            <a:ext cx="710213" cy="71021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O</a:t>
            </a:r>
            <a:endParaRPr lang="zh-CN" altLang="en-US" dirty="0"/>
          </a:p>
        </p:txBody>
      </p:sp>
      <mc:AlternateContent xmlns:mc="http://schemas.openxmlformats.org/markup-compatibility/2006" xmlns:a14="http://schemas.microsoft.com/office/drawing/2010/main">
        <mc:Choice Requires="a14">
          <p:sp>
            <p:nvSpPr>
              <p:cNvPr id="7" name="椭圆 6"/>
              <p:cNvSpPr/>
              <p:nvPr/>
            </p:nvSpPr>
            <p:spPr>
              <a:xfrm>
                <a:off x="2487226" y="1490708"/>
                <a:ext cx="710213" cy="71021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2487226" y="1490708"/>
                <a:ext cx="710213" cy="710213"/>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p:cNvSpPr/>
              <p:nvPr/>
            </p:nvSpPr>
            <p:spPr>
              <a:xfrm>
                <a:off x="2487226" y="3470494"/>
                <a:ext cx="710213" cy="710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8" name="椭圆 7"/>
              <p:cNvSpPr>
                <a:spLocks noRot="1" noChangeAspect="1" noMove="1" noResize="1" noEditPoints="1" noAdjustHandles="1" noChangeArrowheads="1" noChangeShapeType="1" noTextEdit="1"/>
              </p:cNvSpPr>
              <p:nvPr/>
            </p:nvSpPr>
            <p:spPr>
              <a:xfrm>
                <a:off x="2487226" y="3470494"/>
                <a:ext cx="710213" cy="710213"/>
              </a:xfrm>
              <a:prstGeom prst="ellipse">
                <a:avLst/>
              </a:prstGeom>
              <a:blipFill>
                <a:blip r:embed="rId3"/>
                <a:stretch>
                  <a:fillRect/>
                </a:stretch>
              </a:blipFill>
            </p:spPr>
            <p:txBody>
              <a:bodyPr/>
              <a:lstStyle/>
              <a:p>
                <a:r>
                  <a:rPr lang="zh-CN" altLang="en-US">
                    <a:noFill/>
                  </a:rPr>
                  <a:t> </a:t>
                </a:r>
              </a:p>
            </p:txBody>
          </p:sp>
        </mc:Fallback>
      </mc:AlternateContent>
      <p:sp>
        <p:nvSpPr>
          <p:cNvPr id="9" name="椭圆 8"/>
          <p:cNvSpPr/>
          <p:nvPr/>
        </p:nvSpPr>
        <p:spPr>
          <a:xfrm>
            <a:off x="2487226" y="5194242"/>
            <a:ext cx="710213" cy="7102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CO</a:t>
            </a:r>
            <a:endParaRPr lang="zh-CN" altLang="en-US" dirty="0"/>
          </a:p>
        </p:txBody>
      </p:sp>
      <p:cxnSp>
        <p:nvCxnSpPr>
          <p:cNvPr id="10" name="直接箭头连接符 9"/>
          <p:cNvCxnSpPr>
            <a:stCxn id="5" idx="6"/>
            <a:endCxn id="7" idx="2"/>
          </p:cNvCxnSpPr>
          <p:nvPr/>
        </p:nvCxnSpPr>
        <p:spPr>
          <a:xfrm flipV="1">
            <a:off x="1225117" y="1845815"/>
            <a:ext cx="1262109" cy="1099418"/>
          </a:xfrm>
          <a:prstGeom prst="straightConnector1">
            <a:avLst/>
          </a:prstGeom>
          <a:ln w="22225">
            <a:tailEnd type="triangle"/>
          </a:ln>
        </p:spPr>
        <p:style>
          <a:lnRef idx="1">
            <a:schemeClr val="accent6"/>
          </a:lnRef>
          <a:fillRef idx="0">
            <a:schemeClr val="accent6"/>
          </a:fillRef>
          <a:effectRef idx="0">
            <a:schemeClr val="accent6"/>
          </a:effectRef>
          <a:fontRef idx="minor">
            <a:schemeClr val="tx1"/>
          </a:fontRef>
        </p:style>
      </p:cxnSp>
      <p:cxnSp>
        <p:nvCxnSpPr>
          <p:cNvPr id="11" name="直接箭头连接符 10"/>
          <p:cNvCxnSpPr>
            <a:stCxn id="5" idx="6"/>
            <a:endCxn id="8" idx="2"/>
          </p:cNvCxnSpPr>
          <p:nvPr/>
        </p:nvCxnSpPr>
        <p:spPr>
          <a:xfrm>
            <a:off x="1225117" y="2945233"/>
            <a:ext cx="1262109" cy="88036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6"/>
            <a:endCxn id="9" idx="2"/>
          </p:cNvCxnSpPr>
          <p:nvPr/>
        </p:nvCxnSpPr>
        <p:spPr>
          <a:xfrm>
            <a:off x="1225117" y="2945233"/>
            <a:ext cx="1262109" cy="2604116"/>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p:cNvCxnSpPr>
            <a:stCxn id="6" idx="6"/>
            <a:endCxn id="7" idx="2"/>
          </p:cNvCxnSpPr>
          <p:nvPr/>
        </p:nvCxnSpPr>
        <p:spPr>
          <a:xfrm flipV="1">
            <a:off x="1225117" y="1845815"/>
            <a:ext cx="1262109" cy="2610101"/>
          </a:xfrm>
          <a:prstGeom prst="straightConnector1">
            <a:avLst/>
          </a:prstGeom>
          <a:ln w="22225">
            <a:tailEnd type="triangle"/>
          </a:ln>
        </p:spPr>
        <p:style>
          <a:lnRef idx="1">
            <a:schemeClr val="accent6"/>
          </a:lnRef>
          <a:fillRef idx="0">
            <a:schemeClr val="accent6"/>
          </a:fillRef>
          <a:effectRef idx="0">
            <a:schemeClr val="accent6"/>
          </a:effectRef>
          <a:fontRef idx="minor">
            <a:schemeClr val="tx1"/>
          </a:fontRef>
        </p:style>
      </p:cxnSp>
      <p:cxnSp>
        <p:nvCxnSpPr>
          <p:cNvPr id="14" name="直接箭头连接符 13"/>
          <p:cNvCxnSpPr>
            <a:stCxn id="6" idx="6"/>
            <a:endCxn id="8" idx="2"/>
          </p:cNvCxnSpPr>
          <p:nvPr/>
        </p:nvCxnSpPr>
        <p:spPr>
          <a:xfrm flipV="1">
            <a:off x="1225117" y="3825601"/>
            <a:ext cx="1262109" cy="63031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6"/>
            <a:endCxn id="9" idx="2"/>
          </p:cNvCxnSpPr>
          <p:nvPr/>
        </p:nvCxnSpPr>
        <p:spPr>
          <a:xfrm>
            <a:off x="1225117" y="4455916"/>
            <a:ext cx="1262109" cy="1093433"/>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16" name="文本框 15"/>
          <p:cNvSpPr txBox="1"/>
          <p:nvPr/>
        </p:nvSpPr>
        <p:spPr>
          <a:xfrm>
            <a:off x="1579075" y="2130252"/>
            <a:ext cx="301686" cy="369332"/>
          </a:xfrm>
          <a:prstGeom prst="rect">
            <a:avLst/>
          </a:prstGeom>
          <a:noFill/>
        </p:spPr>
        <p:txBody>
          <a:bodyPr wrap="none" rtlCol="0">
            <a:spAutoFit/>
          </a:bodyPr>
          <a:lstStyle/>
          <a:p>
            <a:r>
              <a:rPr lang="en-US" altLang="zh-CN" dirty="0"/>
              <a:t>1</a:t>
            </a:r>
            <a:endParaRPr lang="zh-CN" altLang="en-US" dirty="0"/>
          </a:p>
        </p:txBody>
      </p:sp>
      <p:sp>
        <p:nvSpPr>
          <p:cNvPr id="17" name="文本框 16"/>
          <p:cNvSpPr txBox="1"/>
          <p:nvPr/>
        </p:nvSpPr>
        <p:spPr>
          <a:xfrm>
            <a:off x="1788395" y="2583014"/>
            <a:ext cx="301686" cy="369332"/>
          </a:xfrm>
          <a:prstGeom prst="rect">
            <a:avLst/>
          </a:prstGeom>
          <a:noFill/>
        </p:spPr>
        <p:txBody>
          <a:bodyPr wrap="none" rtlCol="0">
            <a:spAutoFit/>
          </a:bodyPr>
          <a:lstStyle/>
          <a:p>
            <a:r>
              <a:rPr lang="en-US" altLang="zh-CN" dirty="0"/>
              <a:t>2</a:t>
            </a:r>
            <a:endParaRPr lang="zh-CN" altLang="en-US" dirty="0"/>
          </a:p>
        </p:txBody>
      </p:sp>
      <p:sp>
        <p:nvSpPr>
          <p:cNvPr id="18" name="文本框 17"/>
          <p:cNvSpPr txBox="1"/>
          <p:nvPr/>
        </p:nvSpPr>
        <p:spPr>
          <a:xfrm>
            <a:off x="1997715" y="3183702"/>
            <a:ext cx="301686" cy="369332"/>
          </a:xfrm>
          <a:prstGeom prst="rect">
            <a:avLst/>
          </a:prstGeom>
          <a:noFill/>
        </p:spPr>
        <p:txBody>
          <a:bodyPr wrap="none" rtlCol="0">
            <a:spAutoFit/>
          </a:bodyPr>
          <a:lstStyle/>
          <a:p>
            <a:r>
              <a:rPr lang="en-US" altLang="zh-CN" dirty="0"/>
              <a:t>0</a:t>
            </a:r>
            <a:endParaRPr lang="zh-CN" altLang="en-US" dirty="0"/>
          </a:p>
        </p:txBody>
      </p:sp>
      <p:sp>
        <p:nvSpPr>
          <p:cNvPr id="19" name="文本框 18"/>
          <p:cNvSpPr txBox="1"/>
          <p:nvPr/>
        </p:nvSpPr>
        <p:spPr>
          <a:xfrm>
            <a:off x="1926614" y="3750322"/>
            <a:ext cx="301686" cy="369332"/>
          </a:xfrm>
          <a:prstGeom prst="rect">
            <a:avLst/>
          </a:prstGeom>
          <a:noFill/>
        </p:spPr>
        <p:txBody>
          <a:bodyPr wrap="none" rtlCol="0">
            <a:spAutoFit/>
          </a:bodyPr>
          <a:lstStyle/>
          <a:p>
            <a:r>
              <a:rPr lang="en-US" altLang="zh-CN" dirty="0"/>
              <a:t>3</a:t>
            </a:r>
            <a:endParaRPr lang="zh-CN" altLang="en-US" dirty="0"/>
          </a:p>
        </p:txBody>
      </p:sp>
      <p:sp>
        <p:nvSpPr>
          <p:cNvPr id="20" name="椭圆 19"/>
          <p:cNvSpPr/>
          <p:nvPr/>
        </p:nvSpPr>
        <p:spPr>
          <a:xfrm>
            <a:off x="3308555" y="2597557"/>
            <a:ext cx="710213" cy="7102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C</a:t>
            </a:r>
            <a:endParaRPr lang="zh-CN" altLang="en-US" dirty="0"/>
          </a:p>
        </p:txBody>
      </p:sp>
      <p:sp>
        <p:nvSpPr>
          <p:cNvPr id="21" name="椭圆 20"/>
          <p:cNvSpPr/>
          <p:nvPr/>
        </p:nvSpPr>
        <p:spPr>
          <a:xfrm>
            <a:off x="3308555" y="4108240"/>
            <a:ext cx="710213" cy="71021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O</a:t>
            </a:r>
            <a:endParaRPr lang="zh-CN" altLang="en-US" dirty="0"/>
          </a:p>
        </p:txBody>
      </p:sp>
      <mc:AlternateContent xmlns:mc="http://schemas.openxmlformats.org/markup-compatibility/2006" xmlns:a14="http://schemas.microsoft.com/office/drawing/2010/main">
        <mc:Choice Requires="a14">
          <p:sp>
            <p:nvSpPr>
              <p:cNvPr id="22" name="椭圆 21"/>
              <p:cNvSpPr/>
              <p:nvPr/>
            </p:nvSpPr>
            <p:spPr>
              <a:xfrm>
                <a:off x="5280877" y="1498139"/>
                <a:ext cx="710213" cy="71021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2" name="椭圆 21"/>
              <p:cNvSpPr>
                <a:spLocks noRot="1" noChangeAspect="1" noMove="1" noResize="1" noEditPoints="1" noAdjustHandles="1" noChangeArrowheads="1" noChangeShapeType="1" noTextEdit="1"/>
              </p:cNvSpPr>
              <p:nvPr/>
            </p:nvSpPr>
            <p:spPr>
              <a:xfrm>
                <a:off x="5280877" y="1498139"/>
                <a:ext cx="710213" cy="710213"/>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p:cNvSpPr/>
              <p:nvPr/>
            </p:nvSpPr>
            <p:spPr>
              <a:xfrm>
                <a:off x="5280877" y="3477925"/>
                <a:ext cx="710213" cy="710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60</m:t>
                          </m:r>
                        </m:sub>
                      </m:sSub>
                    </m:oMath>
                  </m:oMathPara>
                </a14:m>
                <a:endParaRPr lang="zh-CN" altLang="en-US" dirty="0"/>
              </a:p>
            </p:txBody>
          </p:sp>
        </mc:Choice>
        <mc:Fallback xmlns="">
          <p:sp>
            <p:nvSpPr>
              <p:cNvPr id="23" name="椭圆 22"/>
              <p:cNvSpPr>
                <a:spLocks noRot="1" noChangeAspect="1" noMove="1" noResize="1" noEditPoints="1" noAdjustHandles="1" noChangeArrowheads="1" noChangeShapeType="1" noTextEdit="1"/>
              </p:cNvSpPr>
              <p:nvPr/>
            </p:nvSpPr>
            <p:spPr>
              <a:xfrm>
                <a:off x="5280877" y="3477925"/>
                <a:ext cx="710213" cy="710213"/>
              </a:xfrm>
              <a:prstGeom prst="ellipse">
                <a:avLst/>
              </a:prstGeom>
              <a:blipFill>
                <a:blip r:embed="rId5"/>
                <a:stretch>
                  <a:fillRect/>
                </a:stretch>
              </a:blipFill>
            </p:spPr>
            <p:txBody>
              <a:bodyPr/>
              <a:lstStyle/>
              <a:p>
                <a:r>
                  <a:rPr lang="zh-CN" altLang="en-US">
                    <a:noFill/>
                  </a:rPr>
                  <a:t> </a:t>
                </a:r>
              </a:p>
            </p:txBody>
          </p:sp>
        </mc:Fallback>
      </mc:AlternateContent>
      <p:sp>
        <p:nvSpPr>
          <p:cNvPr id="24" name="椭圆 23"/>
          <p:cNvSpPr/>
          <p:nvPr/>
        </p:nvSpPr>
        <p:spPr>
          <a:xfrm>
            <a:off x="5280877" y="5201673"/>
            <a:ext cx="710213" cy="7102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CO</a:t>
            </a:r>
            <a:endParaRPr lang="zh-CN" altLang="en-US" dirty="0"/>
          </a:p>
        </p:txBody>
      </p:sp>
      <p:cxnSp>
        <p:nvCxnSpPr>
          <p:cNvPr id="25" name="直接箭头连接符 24"/>
          <p:cNvCxnSpPr>
            <a:stCxn id="20" idx="6"/>
            <a:endCxn id="22" idx="2"/>
          </p:cNvCxnSpPr>
          <p:nvPr/>
        </p:nvCxnSpPr>
        <p:spPr>
          <a:xfrm flipV="1">
            <a:off x="4018768" y="1853246"/>
            <a:ext cx="1262109" cy="1099418"/>
          </a:xfrm>
          <a:prstGeom prst="straightConnector1">
            <a:avLst/>
          </a:prstGeom>
          <a:ln w="22225">
            <a:tailEnd type="triangle"/>
          </a:ln>
        </p:spPr>
        <p:style>
          <a:lnRef idx="1">
            <a:schemeClr val="accent6"/>
          </a:lnRef>
          <a:fillRef idx="0">
            <a:schemeClr val="accent6"/>
          </a:fillRef>
          <a:effectRef idx="0">
            <a:schemeClr val="accent6"/>
          </a:effectRef>
          <a:fontRef idx="minor">
            <a:schemeClr val="tx1"/>
          </a:fontRef>
        </p:style>
      </p:cxnSp>
      <p:cxnSp>
        <p:nvCxnSpPr>
          <p:cNvPr id="26" name="直接箭头连接符 25"/>
          <p:cNvCxnSpPr>
            <a:stCxn id="20" idx="6"/>
            <a:endCxn id="23" idx="2"/>
          </p:cNvCxnSpPr>
          <p:nvPr/>
        </p:nvCxnSpPr>
        <p:spPr>
          <a:xfrm>
            <a:off x="4018768" y="2952664"/>
            <a:ext cx="1262109" cy="88036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6"/>
            <a:endCxn id="24" idx="2"/>
          </p:cNvCxnSpPr>
          <p:nvPr/>
        </p:nvCxnSpPr>
        <p:spPr>
          <a:xfrm>
            <a:off x="4018768" y="2952664"/>
            <a:ext cx="1262109" cy="2604116"/>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cxnSp>
        <p:nvCxnSpPr>
          <p:cNvPr id="28" name="直接箭头连接符 27"/>
          <p:cNvCxnSpPr>
            <a:stCxn id="21" idx="6"/>
            <a:endCxn id="22" idx="2"/>
          </p:cNvCxnSpPr>
          <p:nvPr/>
        </p:nvCxnSpPr>
        <p:spPr>
          <a:xfrm flipV="1">
            <a:off x="4018768" y="1853246"/>
            <a:ext cx="1262109" cy="2610101"/>
          </a:xfrm>
          <a:prstGeom prst="straightConnector1">
            <a:avLst/>
          </a:prstGeom>
          <a:ln w="22225">
            <a:tailEnd type="triangle"/>
          </a:ln>
        </p:spPr>
        <p:style>
          <a:lnRef idx="1">
            <a:schemeClr val="accent6"/>
          </a:lnRef>
          <a:fillRef idx="0">
            <a:schemeClr val="accent6"/>
          </a:fillRef>
          <a:effectRef idx="0">
            <a:schemeClr val="accent6"/>
          </a:effectRef>
          <a:fontRef idx="minor">
            <a:schemeClr val="tx1"/>
          </a:fontRef>
        </p:style>
      </p:cxnSp>
      <p:cxnSp>
        <p:nvCxnSpPr>
          <p:cNvPr id="29" name="直接箭头连接符 28"/>
          <p:cNvCxnSpPr>
            <a:stCxn id="21" idx="6"/>
            <a:endCxn id="23" idx="2"/>
          </p:cNvCxnSpPr>
          <p:nvPr/>
        </p:nvCxnSpPr>
        <p:spPr>
          <a:xfrm flipV="1">
            <a:off x="4018768" y="3833032"/>
            <a:ext cx="1262109" cy="63031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1" idx="6"/>
            <a:endCxn id="24" idx="2"/>
          </p:cNvCxnSpPr>
          <p:nvPr/>
        </p:nvCxnSpPr>
        <p:spPr>
          <a:xfrm>
            <a:off x="4018768" y="4463347"/>
            <a:ext cx="1262109" cy="1093433"/>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31" name="文本框 30"/>
          <p:cNvSpPr txBox="1"/>
          <p:nvPr/>
        </p:nvSpPr>
        <p:spPr>
          <a:xfrm>
            <a:off x="4372726" y="2137683"/>
            <a:ext cx="301686" cy="369332"/>
          </a:xfrm>
          <a:prstGeom prst="rect">
            <a:avLst/>
          </a:prstGeom>
          <a:noFill/>
        </p:spPr>
        <p:txBody>
          <a:bodyPr wrap="none" rtlCol="0">
            <a:spAutoFit/>
          </a:bodyPr>
          <a:lstStyle/>
          <a:p>
            <a:r>
              <a:rPr lang="en-US" altLang="zh-CN" dirty="0"/>
              <a:t>1</a:t>
            </a:r>
            <a:endParaRPr lang="zh-CN" altLang="en-US" dirty="0"/>
          </a:p>
        </p:txBody>
      </p:sp>
      <p:sp>
        <p:nvSpPr>
          <p:cNvPr id="32" name="文本框 31"/>
          <p:cNvSpPr txBox="1"/>
          <p:nvPr/>
        </p:nvSpPr>
        <p:spPr>
          <a:xfrm>
            <a:off x="4582046" y="2590445"/>
            <a:ext cx="301686" cy="369332"/>
          </a:xfrm>
          <a:prstGeom prst="rect">
            <a:avLst/>
          </a:prstGeom>
          <a:noFill/>
        </p:spPr>
        <p:txBody>
          <a:bodyPr wrap="none" rtlCol="0">
            <a:spAutoFit/>
          </a:bodyPr>
          <a:lstStyle/>
          <a:p>
            <a:r>
              <a:rPr lang="en-US" altLang="zh-CN" dirty="0"/>
              <a:t>3</a:t>
            </a:r>
            <a:endParaRPr lang="zh-CN" altLang="en-US" dirty="0"/>
          </a:p>
        </p:txBody>
      </p:sp>
      <p:sp>
        <p:nvSpPr>
          <p:cNvPr id="33" name="文本框 32"/>
          <p:cNvSpPr txBox="1"/>
          <p:nvPr/>
        </p:nvSpPr>
        <p:spPr>
          <a:xfrm>
            <a:off x="4791366" y="3191133"/>
            <a:ext cx="418704" cy="369332"/>
          </a:xfrm>
          <a:prstGeom prst="rect">
            <a:avLst/>
          </a:prstGeom>
          <a:noFill/>
        </p:spPr>
        <p:txBody>
          <a:bodyPr wrap="none" rtlCol="0">
            <a:spAutoFit/>
          </a:bodyPr>
          <a:lstStyle/>
          <a:p>
            <a:r>
              <a:rPr lang="en-US" altLang="zh-CN" dirty="0"/>
              <a:t>60</a:t>
            </a:r>
            <a:endParaRPr lang="zh-CN" altLang="en-US" dirty="0"/>
          </a:p>
        </p:txBody>
      </p:sp>
      <p:sp>
        <p:nvSpPr>
          <p:cNvPr id="34" name="文本框 33"/>
          <p:cNvSpPr txBox="1"/>
          <p:nvPr/>
        </p:nvSpPr>
        <p:spPr>
          <a:xfrm>
            <a:off x="4720265" y="3757753"/>
            <a:ext cx="301686" cy="369332"/>
          </a:xfrm>
          <a:prstGeom prst="rect">
            <a:avLst/>
          </a:prstGeom>
          <a:noFill/>
        </p:spPr>
        <p:txBody>
          <a:bodyPr wrap="none" rtlCol="0">
            <a:spAutoFit/>
          </a:bodyPr>
          <a:lstStyle/>
          <a:p>
            <a:r>
              <a:rPr lang="en-US" altLang="zh-CN" dirty="0"/>
              <a:t>0</a:t>
            </a:r>
            <a:endParaRPr lang="zh-CN" altLang="en-US" dirty="0"/>
          </a:p>
        </p:txBody>
      </p:sp>
      <mc:AlternateContent xmlns:mc="http://schemas.openxmlformats.org/markup-compatibility/2006" xmlns:a14="http://schemas.microsoft.com/office/drawing/2010/main">
        <mc:Choice Requires="a14">
          <p:sp>
            <p:nvSpPr>
              <p:cNvPr id="35" name="矩形 34"/>
              <p:cNvSpPr/>
              <p:nvPr/>
            </p:nvSpPr>
            <p:spPr>
              <a:xfrm>
                <a:off x="6424542" y="3075325"/>
                <a:ext cx="5767458" cy="3477875"/>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我们，希望通过网络能从</a:t>
                </a:r>
                <a:r>
                  <a:rPr lang="en-US" altLang="zh-CN" sz="2000" dirty="0">
                    <a:latin typeface="微软雅黑" panose="020B0503020204020204" pitchFamily="34" charset="-122"/>
                    <a:ea typeface="微软雅黑" panose="020B0503020204020204" pitchFamily="34" charset="-122"/>
                  </a:rPr>
                  <a:t>[C,O]</a:t>
                </a:r>
                <a:r>
                  <a:rPr lang="zh-CN" altLang="en-US" sz="2000" dirty="0">
                    <a:latin typeface="微软雅黑" panose="020B0503020204020204" pitchFamily="34" charset="-122"/>
                    <a:ea typeface="微软雅黑" panose="020B0503020204020204" pitchFamily="34" charset="-122"/>
                  </a:rPr>
                  <a:t>转变到</a:t>
                </a:r>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i="1">
                        <a:latin typeface="Cambria Math" panose="02040503050406030204" pitchFamily="18" charset="0"/>
                      </a:rPr>
                      <m:t>𝐶</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𝑂</m:t>
                        </m:r>
                      </m:e>
                      <m:sub>
                        <m:r>
                          <a:rPr lang="en-US" altLang="zh-CN" sz="2000" i="1">
                            <a:latin typeface="Cambria Math" panose="02040503050406030204" pitchFamily="18" charset="0"/>
                          </a:rPr>
                          <m:t>2</m:t>
                        </m:r>
                      </m:sub>
                    </m:sSub>
                  </m:oMath>
                </a14:m>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𝑂</m:t>
                        </m:r>
                      </m:e>
                      <m:sub>
                        <m:r>
                          <a:rPr lang="en-US" altLang="zh-CN" sz="2000" i="1" dirty="0">
                            <a:latin typeface="Cambria Math" panose="02040503050406030204" pitchFamily="18" charset="0"/>
                          </a:rPr>
                          <m:t>3</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𝐶𝑂</m:t>
                    </m:r>
                    <m:r>
                      <a:rPr lang="en-US" altLang="zh-CN" sz="2000" i="1" dirty="0">
                        <a:latin typeface="Cambria Math" panose="02040503050406030204" pitchFamily="18" charset="0"/>
                      </a:rPr>
                      <m:t>]</m:t>
                    </m:r>
                    <m:r>
                      <a:rPr lang="en-US" altLang="zh-CN" sz="2000" b="0" i="0" dirty="0" smtClean="0">
                        <a:latin typeface="Cambria Math" panose="02040503050406030204" pitchFamily="18" charset="0"/>
                      </a:rPr>
                      <m:t>,</m:t>
                    </m:r>
                    <m:r>
                      <a:rPr lang="zh-CN" altLang="en-US" sz="2000" i="1" dirty="0">
                        <a:latin typeface="Cambria Math" panose="02040503050406030204" pitchFamily="18" charset="0"/>
                      </a:rPr>
                      <m:t>也就</m:t>
                    </m:r>
                  </m:oMath>
                </a14:m>
                <a:r>
                  <a:rPr lang="zh-CN" altLang="en-US"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中的情况，这是我们的理想状态</a:t>
                </a:r>
                <a:r>
                  <a:rPr lang="zh-CN" altLang="en-US" sz="2000" dirty="0">
                    <a:solidFill>
                      <a:srgbClr val="333399"/>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此时的权重矩阵能让神经网络完美拟合我们的问题</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当权重矩阵如</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所示时，我们就需要</a:t>
                </a:r>
                <a:r>
                  <a:rPr lang="zh-CN" altLang="en-US" sz="2000" b="1" dirty="0">
                    <a:solidFill>
                      <a:srgbClr val="333399"/>
                    </a:solidFill>
                    <a:latin typeface="微软雅黑" panose="020B0503020204020204" pitchFamily="34" charset="-122"/>
                    <a:ea typeface="微软雅黑" panose="020B0503020204020204" pitchFamily="34" charset="-122"/>
                  </a:rPr>
                  <a:t>调整权重矩阵</a:t>
                </a:r>
                <a:r>
                  <a:rPr lang="el-GR" altLang="zh-CN" sz="2000" b="1" dirty="0">
                    <a:solidFill>
                      <a:srgbClr val="333399"/>
                    </a:solidFill>
                    <a:latin typeface="微软雅黑" panose="020B0503020204020204" pitchFamily="34" charset="-122"/>
                    <a:ea typeface="微软雅黑" panose="020B0503020204020204" pitchFamily="34" charset="-122"/>
                  </a:rPr>
                  <a:t>ω</a:t>
                </a:r>
                <a:r>
                  <a:rPr lang="en-US" altLang="zh-CN" sz="2000" b="1" dirty="0">
                    <a:solidFill>
                      <a:srgbClr val="333399"/>
                    </a:solidFill>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要得到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𝑂</m:t>
                        </m:r>
                      </m:e>
                      <m:sub>
                        <m:r>
                          <a:rPr lang="en-US" altLang="zh-CN" sz="2000" i="1">
                            <a:latin typeface="Cambria Math" panose="02040503050406030204" pitchFamily="18" charset="0"/>
                          </a:rPr>
                          <m:t>3</m:t>
                        </m:r>
                      </m:sub>
                    </m:sSub>
                  </m:oMath>
                </a14:m>
                <a:r>
                  <a:rPr lang="zh-CN" altLang="en-US" sz="2000" dirty="0">
                    <a:latin typeface="微软雅黑" panose="020B0503020204020204" pitchFamily="34" charset="-122"/>
                    <a:ea typeface="微软雅黑" panose="020B0503020204020204" pitchFamily="34" charset="-122"/>
                  </a:rPr>
                  <a:t>而不是</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C</m:t>
                        </m:r>
                      </m:e>
                      <m:sub>
                        <m:r>
                          <a:rPr lang="en-US" altLang="zh-CN" sz="2000" i="1">
                            <a:latin typeface="Cambria Math" panose="02040503050406030204" pitchFamily="18" charset="0"/>
                          </a:rPr>
                          <m:t>60</m:t>
                        </m:r>
                      </m:sub>
                    </m:sSub>
                  </m:oMath>
                </a14:m>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可以将</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原子的数量降低，氧原子数量上升</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要得到</a:t>
                </a:r>
                <a14:m>
                  <m:oMath xmlns:m="http://schemas.openxmlformats.org/officeDocument/2006/math">
                    <m:r>
                      <a:rPr lang="en-US" altLang="zh-CN" sz="2000" i="1">
                        <a:latin typeface="Cambria Math" panose="02040503050406030204" pitchFamily="18" charset="0"/>
                      </a:rPr>
                      <m:t>𝐶</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𝑂</m:t>
                        </m:r>
                      </m:e>
                      <m:sub>
                        <m:r>
                          <a:rPr lang="en-US" altLang="zh-CN" sz="2000" b="0" i="1" smtClean="0">
                            <a:latin typeface="Cambria Math" panose="02040503050406030204" pitchFamily="18" charset="0"/>
                          </a:rPr>
                          <m:t>2</m:t>
                        </m:r>
                      </m:sub>
                    </m:sSub>
                  </m:oMath>
                </a14:m>
                <a:r>
                  <a:rPr lang="zh-CN" altLang="en-US" sz="2000" dirty="0">
                    <a:latin typeface="微软雅黑" panose="020B0503020204020204" pitchFamily="34" charset="-122"/>
                    <a:ea typeface="微软雅黑" panose="020B0503020204020204" pitchFamily="34" charset="-122"/>
                  </a:rPr>
                  <a:t>而不是</a:t>
                </a:r>
                <a14:m>
                  <m:oMath xmlns:m="http://schemas.openxmlformats.org/officeDocument/2006/math">
                    <m:r>
                      <a:rPr lang="en-US" altLang="zh-CN" sz="2000" i="1">
                        <a:latin typeface="Cambria Math" panose="02040503050406030204" pitchFamily="18" charset="0"/>
                      </a:rPr>
                      <m:t>𝐶</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𝑂</m:t>
                        </m:r>
                      </m:e>
                      <m:sub>
                        <m:r>
                          <a:rPr lang="en-US" altLang="zh-CN" sz="2000" b="0" i="1" smtClean="0">
                            <a:latin typeface="Cambria Math" panose="02040503050406030204" pitchFamily="18" charset="0"/>
                          </a:rPr>
                          <m:t>3</m:t>
                        </m:r>
                      </m:sub>
                    </m:sSub>
                  </m:oMath>
                </a14:m>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可以将</a:t>
                </a:r>
                <a:r>
                  <a:rPr lang="en-US" altLang="zh-CN" sz="2000" dirty="0">
                    <a:latin typeface="微软雅黑" panose="020B0503020204020204" pitchFamily="34" charset="-122"/>
                    <a:ea typeface="微软雅黑" panose="020B0503020204020204" pitchFamily="34" charset="-122"/>
                  </a:rPr>
                  <a:t>O</a:t>
                </a:r>
                <a:r>
                  <a:rPr lang="zh-CN" altLang="en-US" sz="2000" dirty="0">
                    <a:latin typeface="微软雅黑" panose="020B0503020204020204" pitchFamily="34" charset="-122"/>
                    <a:ea typeface="微软雅黑" panose="020B0503020204020204" pitchFamily="34" charset="-122"/>
                  </a:rPr>
                  <a:t>原子数量上升，</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原子不变</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5" name="矩形 34"/>
              <p:cNvSpPr>
                <a:spLocks noRot="1" noChangeAspect="1" noMove="1" noResize="1" noEditPoints="1" noAdjustHandles="1" noChangeArrowheads="1" noChangeShapeType="1" noTextEdit="1"/>
              </p:cNvSpPr>
              <p:nvPr/>
            </p:nvSpPr>
            <p:spPr>
              <a:xfrm>
                <a:off x="6424542" y="3075325"/>
                <a:ext cx="5767458" cy="3477875"/>
              </a:xfrm>
              <a:prstGeom prst="rect">
                <a:avLst/>
              </a:prstGeom>
              <a:blipFill rotWithShape="0">
                <a:blip r:embed="rId6"/>
                <a:stretch>
                  <a:fillRect l="-1163" t="-876" b="-2102"/>
                </a:stretch>
              </a:blipFill>
            </p:spPr>
            <p:txBody>
              <a:bodyPr/>
              <a:lstStyle/>
              <a:p>
                <a:r>
                  <a:rPr lang="zh-CN" altLang="en-US">
                    <a:noFill/>
                  </a:rPr>
                  <a:t> </a:t>
                </a:r>
              </a:p>
            </p:txBody>
          </p:sp>
        </mc:Fallback>
      </mc:AlternateContent>
      <p:sp>
        <p:nvSpPr>
          <p:cNvPr id="36" name="文本框 35"/>
          <p:cNvSpPr txBox="1"/>
          <p:nvPr/>
        </p:nvSpPr>
        <p:spPr>
          <a:xfrm>
            <a:off x="1105285" y="6072326"/>
            <a:ext cx="560612" cy="369332"/>
          </a:xfrm>
          <a:prstGeom prst="rect">
            <a:avLst/>
          </a:prstGeom>
          <a:noFill/>
        </p:spPr>
        <p:txBody>
          <a:bodyPr wrap="square" rtlCol="0">
            <a:spAutoFit/>
          </a:bodyPr>
          <a:lstStyle/>
          <a:p>
            <a:r>
              <a:rPr lang="en-US" altLang="zh-CN" dirty="0"/>
              <a:t>(1)</a:t>
            </a:r>
            <a:endParaRPr lang="zh-CN" altLang="en-US" dirty="0"/>
          </a:p>
        </p:txBody>
      </p:sp>
      <p:sp>
        <p:nvSpPr>
          <p:cNvPr id="37" name="文本框 36"/>
          <p:cNvSpPr txBox="1"/>
          <p:nvPr/>
        </p:nvSpPr>
        <p:spPr>
          <a:xfrm>
            <a:off x="4394106" y="6072326"/>
            <a:ext cx="560612" cy="369332"/>
          </a:xfrm>
          <a:prstGeom prst="rect">
            <a:avLst/>
          </a:prstGeom>
          <a:noFill/>
        </p:spPr>
        <p:txBody>
          <a:bodyPr wrap="square" rtlCol="0">
            <a:spAutoFit/>
          </a:bodyPr>
          <a:lstStyle/>
          <a:p>
            <a:r>
              <a:rPr lang="en-US" altLang="zh-CN" dirty="0"/>
              <a:t>(2)</a:t>
            </a:r>
            <a:endParaRPr lang="zh-CN" altLang="en-US" dirty="0"/>
          </a:p>
        </p:txBody>
      </p:sp>
    </p:spTree>
    <p:extLst>
      <p:ext uri="{BB962C8B-B14F-4D97-AF65-F5344CB8AC3E}">
        <p14:creationId xmlns:p14="http://schemas.microsoft.com/office/powerpoint/2010/main" val="2431535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标题 1"/>
          <p:cNvSpPr>
            <a:spLocks noGrp="1"/>
          </p:cNvSpPr>
          <p:nvPr>
            <p:ph type="ctrTitle"/>
          </p:nvPr>
        </p:nvSpPr>
        <p:spPr/>
        <p:txBody>
          <a:bodyPr/>
          <a:lstStyle/>
          <a:p>
            <a:r>
              <a:rPr lang="zh-CN" altLang="en-US" dirty="0"/>
              <a:t>参数学习</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bwMode="auto">
          <a:xfrm>
            <a:off x="0" y="1164134"/>
            <a:ext cx="12222812"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zh-CN" altLang="en-US" sz="2800" dirty="0">
                <a:latin typeface="+mj-ea"/>
                <a:ea typeface="+mj-ea"/>
              </a:rPr>
              <a:t>训练过程就是，调整权重矩阵</a:t>
            </a:r>
            <a:r>
              <a:rPr lang="el-GR" altLang="zh-CN" sz="2800" dirty="0">
                <a:latin typeface="+mj-ea"/>
                <a:ea typeface="+mj-ea"/>
              </a:rPr>
              <a:t>ω </a:t>
            </a:r>
            <a:r>
              <a:rPr lang="zh-CN" altLang="en-US" sz="2800" dirty="0">
                <a:latin typeface="+mj-ea"/>
                <a:ea typeface="+mj-ea"/>
              </a:rPr>
              <a:t>，让当前网络的预测值接近我们真正想要的目标值，不妨将</a:t>
            </a:r>
            <a:r>
              <a:rPr lang="zh-CN" altLang="en-US" sz="2800" b="1" dirty="0">
                <a:solidFill>
                  <a:srgbClr val="333399"/>
                </a:solidFill>
                <a:latin typeface="+mj-ea"/>
                <a:ea typeface="+mj-ea"/>
              </a:rPr>
              <a:t>网络的预测值与目标值的差距</a:t>
            </a:r>
            <a:r>
              <a:rPr lang="zh-CN" altLang="en-US" sz="2800" dirty="0">
                <a:latin typeface="+mj-ea"/>
                <a:ea typeface="+mj-ea"/>
              </a:rPr>
              <a:t>称为</a:t>
            </a:r>
            <a:r>
              <a:rPr lang="zh-CN" altLang="en-US" sz="2800" b="1" dirty="0">
                <a:solidFill>
                  <a:srgbClr val="333399"/>
                </a:solidFill>
                <a:latin typeface="+mj-ea"/>
                <a:ea typeface="+mj-ea"/>
              </a:rPr>
              <a:t>损失值</a:t>
            </a:r>
            <a:endParaRPr lang="en-US" altLang="zh-CN" sz="2800" dirty="0">
              <a:latin typeface="+mj-ea"/>
              <a:ea typeface="+mj-ea"/>
            </a:endParaRPr>
          </a:p>
          <a:p>
            <a:r>
              <a:rPr lang="zh-CN" altLang="en-US" sz="2800" dirty="0">
                <a:latin typeface="+mj-ea"/>
                <a:ea typeface="+mj-ea"/>
              </a:rPr>
              <a:t>所以网络训练的最终目的就是</a:t>
            </a:r>
            <a:r>
              <a:rPr lang="zh-CN" altLang="en-US" sz="2800" b="1" dirty="0">
                <a:solidFill>
                  <a:srgbClr val="333399"/>
                </a:solidFill>
                <a:latin typeface="+mj-ea"/>
                <a:ea typeface="+mj-ea"/>
              </a:rPr>
              <a:t>调整权重矩阵</a:t>
            </a:r>
            <a:r>
              <a:rPr lang="el-GR" altLang="zh-CN" sz="2800" b="1" dirty="0">
                <a:solidFill>
                  <a:srgbClr val="333399"/>
                </a:solidFill>
                <a:latin typeface="+mj-ea"/>
                <a:ea typeface="+mj-ea"/>
              </a:rPr>
              <a:t>ω</a:t>
            </a:r>
            <a:r>
              <a:rPr lang="zh-CN" altLang="en-US" sz="2800" b="1" dirty="0">
                <a:solidFill>
                  <a:srgbClr val="333399"/>
                </a:solidFill>
                <a:latin typeface="+mj-ea"/>
                <a:ea typeface="+mj-ea"/>
              </a:rPr>
              <a:t>让损失值</a:t>
            </a:r>
            <a:r>
              <a:rPr lang="en-US" altLang="zh-CN" sz="2800" b="1" dirty="0">
                <a:solidFill>
                  <a:srgbClr val="333399"/>
                </a:solidFill>
                <a:latin typeface="+mj-ea"/>
                <a:ea typeface="+mj-ea"/>
              </a:rPr>
              <a:t>loss</a:t>
            </a:r>
            <a:r>
              <a:rPr lang="zh-CN" altLang="en-US" sz="2800" b="1" dirty="0">
                <a:solidFill>
                  <a:srgbClr val="333399"/>
                </a:solidFill>
                <a:latin typeface="+mj-ea"/>
                <a:ea typeface="+mj-ea"/>
              </a:rPr>
              <a:t>尽可能小</a:t>
            </a:r>
            <a:endParaRPr lang="en-US" altLang="zh-CN" sz="2800" b="1" dirty="0">
              <a:solidFill>
                <a:srgbClr val="333399"/>
              </a:solidFill>
              <a:latin typeface="+mj-ea"/>
              <a:ea typeface="+mj-ea"/>
            </a:endParaRPr>
          </a:p>
          <a:p>
            <a:r>
              <a:rPr lang="zh-CN" altLang="en-US" sz="2800" dirty="0">
                <a:latin typeface="+mj-ea"/>
                <a:ea typeface="+mj-ea"/>
              </a:rPr>
              <a:t>那么如何知道哪些权重需要更改？是调高还是调低？</a:t>
            </a:r>
            <a:endParaRPr lang="en-US" altLang="zh-CN" sz="2800" dirty="0">
              <a:latin typeface="+mj-ea"/>
              <a:ea typeface="+mj-ea"/>
            </a:endParaRPr>
          </a:p>
          <a:p>
            <a:r>
              <a:rPr lang="zh-CN" altLang="en-US" sz="2800" dirty="0">
                <a:latin typeface="+mj-ea"/>
                <a:ea typeface="+mj-ea"/>
              </a:rPr>
              <a:t>我们需要一个</a:t>
            </a:r>
            <a:r>
              <a:rPr lang="zh-CN" altLang="en-US" sz="2800" b="1" dirty="0">
                <a:solidFill>
                  <a:srgbClr val="333399"/>
                </a:solidFill>
                <a:latin typeface="+mj-ea"/>
                <a:ea typeface="+mj-ea"/>
              </a:rPr>
              <a:t>度量任意某个权重</a:t>
            </a:r>
            <a:r>
              <a:rPr lang="el-GR" altLang="zh-CN" sz="2800" b="1" dirty="0">
                <a:solidFill>
                  <a:srgbClr val="333399"/>
                </a:solidFill>
                <a:latin typeface="+mj-ea"/>
                <a:ea typeface="+mj-ea"/>
              </a:rPr>
              <a:t>ω</a:t>
            </a:r>
            <a:r>
              <a:rPr lang="zh-CN" altLang="en-US" sz="2800" b="1" dirty="0">
                <a:solidFill>
                  <a:srgbClr val="333399"/>
                </a:solidFill>
                <a:latin typeface="+mj-ea"/>
                <a:ea typeface="+mj-ea"/>
              </a:rPr>
              <a:t>好坏的方法</a:t>
            </a:r>
            <a:r>
              <a:rPr lang="zh-CN" altLang="en-US" sz="2800" dirty="0">
                <a:latin typeface="+mj-ea"/>
                <a:ea typeface="+mj-ea"/>
              </a:rPr>
              <a:t>：当发现</a:t>
            </a:r>
            <a:r>
              <a:rPr lang="el-GR" altLang="zh-CN" sz="2800" dirty="0">
                <a:latin typeface="+mj-ea"/>
                <a:ea typeface="+mj-ea"/>
              </a:rPr>
              <a:t>ω</a:t>
            </a:r>
            <a:r>
              <a:rPr lang="zh-CN" altLang="en-US" sz="2800" dirty="0">
                <a:latin typeface="+mj-ea"/>
                <a:ea typeface="+mj-ea"/>
              </a:rPr>
              <a:t>不利于损失值下降时，将</a:t>
            </a:r>
            <a:r>
              <a:rPr lang="el-GR" altLang="zh-CN" sz="2800" dirty="0">
                <a:latin typeface="+mj-ea"/>
                <a:ea typeface="+mj-ea"/>
              </a:rPr>
              <a:t>ω</a:t>
            </a:r>
            <a:r>
              <a:rPr lang="zh-CN" altLang="en-US" sz="2800" dirty="0">
                <a:latin typeface="+mj-ea"/>
                <a:ea typeface="+mj-ea"/>
              </a:rPr>
              <a:t>调小，当发现</a:t>
            </a:r>
            <a:r>
              <a:rPr lang="el-GR" altLang="zh-CN" sz="2800" dirty="0">
                <a:latin typeface="+mj-ea"/>
                <a:ea typeface="+mj-ea"/>
              </a:rPr>
              <a:t>ω</a:t>
            </a:r>
            <a:r>
              <a:rPr lang="zh-CN" altLang="en-US" sz="2800" dirty="0">
                <a:latin typeface="+mj-ea"/>
                <a:ea typeface="+mj-ea"/>
              </a:rPr>
              <a:t>有利于损失值下降时将</a:t>
            </a:r>
            <a:r>
              <a:rPr lang="el-GR" altLang="zh-CN" sz="2800" dirty="0">
                <a:latin typeface="+mj-ea"/>
                <a:ea typeface="+mj-ea"/>
              </a:rPr>
              <a:t>ω</a:t>
            </a:r>
            <a:r>
              <a:rPr lang="zh-CN" altLang="en-US" sz="2800" dirty="0">
                <a:latin typeface="+mj-ea"/>
                <a:ea typeface="+mj-ea"/>
              </a:rPr>
              <a:t>调高</a:t>
            </a:r>
            <a:endParaRPr lang="en-US" altLang="zh-CN" sz="2800" dirty="0">
              <a:latin typeface="+mj-ea"/>
              <a:ea typeface="+mj-ea"/>
            </a:endParaRPr>
          </a:p>
          <a:p>
            <a:r>
              <a:rPr lang="zh-CN" altLang="en-US" sz="2800" dirty="0">
                <a:latin typeface="+mj-ea"/>
                <a:ea typeface="+mj-ea"/>
              </a:rPr>
              <a:t>也就是说要找到一个从权重</a:t>
            </a:r>
            <a:r>
              <a:rPr lang="el-GR" altLang="zh-CN" sz="2800" dirty="0">
                <a:latin typeface="+mj-ea"/>
                <a:ea typeface="+mj-ea"/>
              </a:rPr>
              <a:t>ω</a:t>
            </a:r>
            <a:r>
              <a:rPr lang="zh-CN" altLang="en-US" sz="2800" dirty="0">
                <a:latin typeface="+mj-ea"/>
                <a:ea typeface="+mj-ea"/>
              </a:rPr>
              <a:t>输入，输出损失值</a:t>
            </a:r>
            <a:r>
              <a:rPr lang="en-US" altLang="zh-CN" sz="2800" dirty="0">
                <a:latin typeface="+mj-ea"/>
                <a:ea typeface="+mj-ea"/>
              </a:rPr>
              <a:t>loss</a:t>
            </a:r>
            <a:r>
              <a:rPr lang="zh-CN" altLang="en-US" sz="2800" dirty="0">
                <a:latin typeface="+mj-ea"/>
                <a:ea typeface="+mj-ea"/>
              </a:rPr>
              <a:t>的评估函数，这个函数称为</a:t>
            </a:r>
            <a:r>
              <a:rPr lang="zh-CN" altLang="en-US" sz="2800" b="1" dirty="0">
                <a:solidFill>
                  <a:srgbClr val="333399"/>
                </a:solidFill>
                <a:latin typeface="+mj-ea"/>
                <a:ea typeface="+mj-ea"/>
              </a:rPr>
              <a:t>损失函数</a:t>
            </a:r>
            <a:endParaRPr lang="en-US" altLang="zh-CN" sz="2800" b="1" dirty="0">
              <a:solidFill>
                <a:srgbClr val="333399"/>
              </a:solidFill>
              <a:latin typeface="+mj-ea"/>
              <a:ea typeface="+mj-ea"/>
            </a:endParaRPr>
          </a:p>
          <a:p>
            <a:r>
              <a:rPr lang="zh-CN" altLang="en-US" sz="2800" dirty="0">
                <a:latin typeface="+mj-ea"/>
                <a:ea typeface="+mj-ea"/>
              </a:rPr>
              <a:t>对于回归任务使用的损失中最常见的是</a:t>
            </a:r>
            <a:endParaRPr lang="en-US" altLang="zh-CN" sz="2800" dirty="0">
              <a:latin typeface="+mj-ea"/>
              <a:ea typeface="+mj-ea"/>
            </a:endParaRPr>
          </a:p>
          <a:p>
            <a:pPr marL="342900" indent="-342900">
              <a:buFont typeface="Arial" panose="020B0604020202020204" pitchFamily="34" charset="0"/>
              <a:buChar char="•"/>
            </a:pPr>
            <a:r>
              <a:rPr lang="en-US" altLang="zh-CN" sz="2800" b="1" dirty="0">
                <a:solidFill>
                  <a:srgbClr val="333399"/>
                </a:solidFill>
                <a:latin typeface="+mj-ea"/>
                <a:ea typeface="+mj-ea"/>
              </a:rPr>
              <a:t>L1 Loss--</a:t>
            </a:r>
            <a:r>
              <a:rPr lang="zh-CN" altLang="en-US" sz="2800" dirty="0">
                <a:latin typeface="微软雅黑" panose="020B0503020204020204" pitchFamily="34" charset="-122"/>
                <a:ea typeface="微软雅黑" panose="020B0503020204020204" pitchFamily="34" charset="-122"/>
              </a:rPr>
              <a:t>绝对值损失</a:t>
            </a:r>
            <a:r>
              <a:rPr lang="en-US" altLang="zh-CN" sz="2800" dirty="0">
                <a:latin typeface="微软雅黑" panose="020B0503020204020204" pitchFamily="34" charset="-122"/>
                <a:ea typeface="微软雅黑" panose="020B0503020204020204" pitchFamily="34" charset="-122"/>
              </a:rPr>
              <a:t>Mean Absolute Error(MAE)</a:t>
            </a:r>
            <a:endParaRPr lang="en-US" altLang="zh-CN" sz="2800" b="1" dirty="0">
              <a:solidFill>
                <a:srgbClr val="333399"/>
              </a:solidFill>
              <a:latin typeface="+mj-ea"/>
              <a:ea typeface="+mj-ea"/>
            </a:endParaRPr>
          </a:p>
          <a:p>
            <a:pPr marL="342900" indent="-342900">
              <a:buFont typeface="Arial" panose="020B0604020202020204" pitchFamily="34" charset="0"/>
              <a:buChar char="•"/>
            </a:pPr>
            <a:r>
              <a:rPr lang="en-US" altLang="zh-CN" sz="2800" b="1" dirty="0">
                <a:solidFill>
                  <a:srgbClr val="333399"/>
                </a:solidFill>
                <a:latin typeface="+mj-ea"/>
                <a:ea typeface="+mj-ea"/>
              </a:rPr>
              <a:t>L2 Loss--</a:t>
            </a:r>
            <a:r>
              <a:rPr lang="zh-CN" altLang="en-US" sz="2800" dirty="0">
                <a:latin typeface="微软雅黑" panose="020B0503020204020204" pitchFamily="34" charset="-122"/>
                <a:ea typeface="微软雅黑" panose="020B0503020204020204" pitchFamily="34" charset="-122"/>
              </a:rPr>
              <a:t>均方差损失</a:t>
            </a:r>
            <a:r>
              <a:rPr lang="en-US" altLang="zh-CN" sz="2800" dirty="0">
                <a:latin typeface="微软雅黑" panose="020B0503020204020204" pitchFamily="34" charset="-122"/>
                <a:ea typeface="微软雅黑" panose="020B0503020204020204" pitchFamily="34" charset="-122"/>
              </a:rPr>
              <a:t>Mean Squared Error (MSE)</a:t>
            </a:r>
            <a:endParaRPr lang="en-US" altLang="zh-CN" sz="2800" b="1" dirty="0">
              <a:solidFill>
                <a:srgbClr val="333399"/>
              </a:solidFill>
              <a:latin typeface="+mj-ea"/>
              <a:ea typeface="+mj-ea"/>
            </a:endParaRPr>
          </a:p>
          <a:p>
            <a:r>
              <a:rPr lang="zh-CN" altLang="en-US" sz="2800" dirty="0">
                <a:latin typeface="+mj-ea"/>
                <a:ea typeface="+mj-ea"/>
              </a:rPr>
              <a:t>对于分类任务使用的损失中最常见的是</a:t>
            </a:r>
            <a:endParaRPr lang="en-US" altLang="zh-CN" sz="2800" dirty="0">
              <a:latin typeface="+mj-ea"/>
              <a:ea typeface="+mj-ea"/>
            </a:endParaRPr>
          </a:p>
          <a:p>
            <a:pPr marL="457200" indent="-457200">
              <a:buFont typeface="Arial" panose="020B0604020202020204" pitchFamily="34" charset="0"/>
              <a:buChar char="•"/>
            </a:pPr>
            <a:r>
              <a:rPr lang="zh-CN" altLang="en-US" sz="2800" b="1" dirty="0">
                <a:solidFill>
                  <a:srgbClr val="333399"/>
                </a:solidFill>
                <a:latin typeface="+mj-ea"/>
                <a:ea typeface="+mj-ea"/>
              </a:rPr>
              <a:t>交叉熵损失</a:t>
            </a:r>
            <a:endParaRPr lang="en-US" altLang="zh-CN" sz="2800" b="1" dirty="0">
              <a:solidFill>
                <a:srgbClr val="333399"/>
              </a:solidFill>
              <a:latin typeface="+mj-ea"/>
              <a:ea typeface="+mj-ea"/>
            </a:endParaRPr>
          </a:p>
        </p:txBody>
      </p:sp>
      <p:sp>
        <p:nvSpPr>
          <p:cNvPr id="4"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神经网络的损失函数</a:t>
            </a:r>
          </a:p>
        </p:txBody>
      </p:sp>
    </p:spTree>
    <p:extLst>
      <p:ext uri="{BB962C8B-B14F-4D97-AF65-F5344CB8AC3E}">
        <p14:creationId xmlns:p14="http://schemas.microsoft.com/office/powerpoint/2010/main" val="2705969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gconvert.csdnimg.cn/aHR0cHM6Ly9tbWJpei5xcGljLmNuL3N6X21tYml6X2pwZy9nWVVzT1QzNnZmcVg0elB2T3cyNUZDWVFhNHhLUnp0V01KdEFqQVVSemZSdWRkT0F6cVRxQ1VnVlBLR0toaWE2czIzT2ZVa2FpY2JaU2ljbmU1Zkh3ajNWQS82NDA?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82" y="3196621"/>
            <a:ext cx="5824184" cy="36204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p:cNvSpPr txBox="1"/>
              <p:nvPr/>
            </p:nvSpPr>
            <p:spPr>
              <a:xfrm>
                <a:off x="264323" y="1137133"/>
                <a:ext cx="8997058" cy="229300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均方差损失</a:t>
                </a:r>
                <a:r>
                  <a:rPr lang="en-US" altLang="zh-CN" sz="2400" dirty="0">
                    <a:latin typeface="微软雅黑" panose="020B0503020204020204" pitchFamily="34" charset="-122"/>
                    <a:ea typeface="微软雅黑" panose="020B0503020204020204" pitchFamily="34" charset="-122"/>
                  </a:rPr>
                  <a:t>Mean Squared Error (MSE)</a:t>
                </a:r>
                <a:r>
                  <a:rPr lang="zh-CN" altLang="en-US" sz="2400" dirty="0">
                    <a:latin typeface="微软雅黑" panose="020B0503020204020204" pitchFamily="34" charset="-122"/>
                    <a:ea typeface="微软雅黑" panose="020B0503020204020204" pitchFamily="34" charset="-122"/>
                  </a:rPr>
                  <a:t>，是机器学习、深度学习回归任务中最常用的一种损失函数，也称为 </a:t>
                </a:r>
                <a:r>
                  <a:rPr lang="en-US" altLang="zh-CN" sz="2400" dirty="0">
                    <a:latin typeface="微软雅黑" panose="020B0503020204020204" pitchFamily="34" charset="-122"/>
                    <a:ea typeface="微软雅黑" panose="020B0503020204020204" pitchFamily="34" charset="-122"/>
                  </a:rPr>
                  <a:t>L2 Loss</a:t>
                </a:r>
                <a:r>
                  <a:rPr lang="zh-CN" altLang="en-US" sz="2400" dirty="0">
                    <a:latin typeface="微软雅黑" panose="020B0503020204020204" pitchFamily="34" charset="-122"/>
                    <a:ea typeface="微软雅黑" panose="020B0503020204020204" pitchFamily="34" charset="-122"/>
                  </a:rPr>
                  <a:t>，对于任务</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，均方差可以写成</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𝑙𝑜𝑠𝑠</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i="1">
                              <a:latin typeface="Cambria Math" panose="02040503050406030204" pitchFamily="18" charset="0"/>
                            </a:rPr>
                            <m:t>𝑛</m:t>
                          </m:r>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𝑝𝑟𝑒</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𝑝𝑟𝑒</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𝑝𝑟𝑒</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𝑛</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oMath>
                  </m:oMathPara>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64323" y="1137133"/>
                <a:ext cx="8997058" cy="2293000"/>
              </a:xfrm>
              <a:prstGeom prst="rect">
                <a:avLst/>
              </a:prstGeom>
              <a:blipFill rotWithShape="0">
                <a:blip r:embed="rId3"/>
                <a:stretch>
                  <a:fillRect l="-1016" t="-2128" r="-203"/>
                </a:stretch>
              </a:blipFill>
            </p:spPr>
            <p:txBody>
              <a:bodyPr/>
              <a:lstStyle/>
              <a:p>
                <a:r>
                  <a:rPr lang="zh-CN" altLang="en-US">
                    <a:noFill/>
                  </a:rPr>
                  <a:t> </a:t>
                </a:r>
              </a:p>
            </p:txBody>
          </p:sp>
        </mc:Fallback>
      </mc:AlternateContent>
      <p:sp>
        <p:nvSpPr>
          <p:cNvPr id="4" name="标题 1"/>
          <p:cNvSpPr txBox="1">
            <a:spLocks/>
          </p:cNvSpPr>
          <p:nvPr/>
        </p:nvSpPr>
        <p:spPr>
          <a:xfrm>
            <a:off x="713094" y="236074"/>
            <a:ext cx="10327944"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pitchFamily="34" charset="-122"/>
                <a:ea typeface="微软雅黑" panose="020B0503020204020204" pitchFamily="34" charset="-122"/>
                <a:cs typeface="微软雅黑" panose="020B0503020204020204" charset="-122"/>
              </a:rPr>
              <a:t>神经网络的回归损失函数</a:t>
            </a:r>
            <a:r>
              <a:rPr lang="en-US" altLang="zh-CN" sz="3200" dirty="0">
                <a:solidFill>
                  <a:srgbClr val="C0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3200" dirty="0">
                <a:solidFill>
                  <a:srgbClr val="C00000"/>
                </a:solidFill>
                <a:latin typeface="微软雅黑" panose="020B0503020204020204" pitchFamily="34" charset="-122"/>
                <a:ea typeface="微软雅黑" panose="020B0503020204020204" pitchFamily="34" charset="-122"/>
                <a:cs typeface="微软雅黑" panose="020B0503020204020204" charset="-122"/>
              </a:rPr>
              <a:t>平方损失函数</a:t>
            </a:r>
            <a:r>
              <a:rPr lang="en-US" altLang="zh-CN" sz="3200" dirty="0">
                <a:solidFill>
                  <a:srgbClr val="C00000"/>
                </a:solidFill>
                <a:latin typeface="微软雅黑" panose="020B0503020204020204" pitchFamily="34" charset="-122"/>
                <a:ea typeface="微软雅黑" panose="020B0503020204020204" pitchFamily="34" charset="-122"/>
                <a:cs typeface="微软雅黑" panose="020B0503020204020204" charset="-122"/>
              </a:rPr>
              <a:t>L2 Loss</a:t>
            </a:r>
            <a:endParaRPr lang="zh-CN" altLang="en-US" sz="3200" dirty="0">
              <a:solidFill>
                <a:srgbClr val="C00000"/>
              </a:solidFill>
              <a:latin typeface="微软雅黑" panose="020B0503020204020204" pitchFamily="34" charset="-122"/>
              <a:ea typeface="微软雅黑" panose="020B0503020204020204" pitchFamily="34" charset="-122"/>
              <a:cs typeface="微软雅黑" panose="020B0503020204020204" charset="-122"/>
            </a:endParaRPr>
          </a:p>
        </p:txBody>
      </p:sp>
      <mc:AlternateContent xmlns:mc="http://schemas.openxmlformats.org/markup-compatibility/2006" xmlns:a14="http://schemas.microsoft.com/office/drawing/2010/main">
        <mc:Choice Requires="a14">
          <p:sp>
            <p:nvSpPr>
              <p:cNvPr id="5" name="文本框 4"/>
              <p:cNvSpPr txBox="1"/>
              <p:nvPr/>
            </p:nvSpPr>
            <p:spPr>
              <a:xfrm>
                <a:off x="5977718" y="4222010"/>
                <a:ext cx="5854891"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MSE </a:t>
                </a:r>
                <a:r>
                  <a:rPr lang="zh-CN" altLang="en-US" sz="2400" dirty="0">
                    <a:latin typeface="微软雅黑" panose="020B0503020204020204" pitchFamily="34" charset="-122"/>
                    <a:ea typeface="微软雅黑" panose="020B0503020204020204" pitchFamily="34" charset="-122"/>
                  </a:rPr>
                  <a:t>损失的最小值为 </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（当预测等于真实值时），最大值为无穷大。</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随着预测与真实值绝对误差</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𝑝𝑟𝑒𝑑</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oMath>
                </a14:m>
                <a:r>
                  <a:rPr lang="zh-CN" altLang="en-US" sz="2400" dirty="0">
                    <a:latin typeface="微软雅黑" panose="020B0503020204020204" pitchFamily="34" charset="-122"/>
                    <a:ea typeface="微软雅黑" panose="020B0503020204020204" pitchFamily="34" charset="-122"/>
                  </a:rPr>
                  <a:t>的增加，</a:t>
                </a:r>
                <a:r>
                  <a:rPr lang="en-US" altLang="zh-CN" sz="2400" dirty="0">
                    <a:latin typeface="微软雅黑" panose="020B0503020204020204" pitchFamily="34" charset="-122"/>
                    <a:ea typeface="微软雅黑" panose="020B0503020204020204" pitchFamily="34" charset="-122"/>
                  </a:rPr>
                  <a:t>MSE </a:t>
                </a:r>
                <a:r>
                  <a:rPr lang="zh-CN" altLang="en-US" sz="2400" dirty="0">
                    <a:latin typeface="微软雅黑" panose="020B0503020204020204" pitchFamily="34" charset="-122"/>
                    <a:ea typeface="微软雅黑" panose="020B0503020204020204" pitchFamily="34" charset="-122"/>
                  </a:rPr>
                  <a:t>损失呈平方增长</a:t>
                </a:r>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977718" y="4222010"/>
                <a:ext cx="5854891" cy="1938992"/>
              </a:xfrm>
              <a:prstGeom prst="rect">
                <a:avLst/>
              </a:prstGeom>
              <a:blipFill>
                <a:blip r:embed="rId4"/>
                <a:stretch>
                  <a:fillRect l="-1458" t="-2516" r="-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8448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imgconvert.csdnimg.cn/aHR0cHM6Ly9tbWJpei5xcGljLmNuL3N6X21tYml6X2pwZy9nWVVzT1QzNnZmcVg0elB2T3cyNUZDWVFhNHhLUnp0V0dNelhVekRYcUdpY2o3Vkw3MEFyYmROZlZhbG9USlJnNUJGWnRROE1kVFMyaWNuTXNFR2VjMUdRLzY0MA?x-oss-process=image/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72" y="3099479"/>
            <a:ext cx="6209731" cy="3758521"/>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txBox="1">
            <a:spLocks/>
          </p:cNvSpPr>
          <p:nvPr/>
        </p:nvSpPr>
        <p:spPr>
          <a:xfrm>
            <a:off x="685798" y="169349"/>
            <a:ext cx="10259705"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pitchFamily="34" charset="-122"/>
                <a:ea typeface="微软雅黑" panose="020B0503020204020204" pitchFamily="34" charset="-122"/>
                <a:cs typeface="微软雅黑" panose="020B0503020204020204" charset="-122"/>
              </a:rPr>
              <a:t>神经网络的回归损失函数</a:t>
            </a:r>
            <a:r>
              <a:rPr lang="en-US" altLang="zh-CN" sz="3200" dirty="0">
                <a:solidFill>
                  <a:srgbClr val="C0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3200" dirty="0">
                <a:solidFill>
                  <a:srgbClr val="C00000"/>
                </a:solidFill>
                <a:latin typeface="微软雅黑" panose="020B0503020204020204" pitchFamily="34" charset="-122"/>
                <a:ea typeface="微软雅黑" panose="020B0503020204020204" pitchFamily="34" charset="-122"/>
                <a:cs typeface="微软雅黑" panose="020B0503020204020204" charset="-122"/>
              </a:rPr>
              <a:t>绝对值损失</a:t>
            </a:r>
            <a:r>
              <a:rPr lang="en-US" altLang="zh-CN" sz="3200" dirty="0">
                <a:solidFill>
                  <a:srgbClr val="C00000"/>
                </a:solidFill>
                <a:latin typeface="微软雅黑" panose="020B0503020204020204" pitchFamily="34" charset="-122"/>
                <a:ea typeface="微软雅黑" panose="020B0503020204020204" pitchFamily="34" charset="-122"/>
                <a:cs typeface="微软雅黑" panose="020B0503020204020204" charset="-122"/>
              </a:rPr>
              <a:t>L1 Loss</a:t>
            </a:r>
          </a:p>
        </p:txBody>
      </p:sp>
      <mc:AlternateContent xmlns:mc="http://schemas.openxmlformats.org/markup-compatibility/2006" xmlns:a14="http://schemas.microsoft.com/office/drawing/2010/main">
        <mc:Choice Requires="a14">
          <p:sp>
            <p:nvSpPr>
              <p:cNvPr id="2" name="矩形 1"/>
              <p:cNvSpPr/>
              <p:nvPr/>
            </p:nvSpPr>
            <p:spPr>
              <a:xfrm>
                <a:off x="523164" y="1553749"/>
                <a:ext cx="8948382" cy="1923668"/>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绝对值损失</a:t>
                </a:r>
                <a:r>
                  <a:rPr lang="en-US" altLang="zh-CN" sz="2400" dirty="0">
                    <a:latin typeface="微软雅黑" panose="020B0503020204020204" pitchFamily="34" charset="-122"/>
                    <a:ea typeface="微软雅黑" panose="020B0503020204020204" pitchFamily="34" charset="-122"/>
                  </a:rPr>
                  <a:t>Mean Absolute Error(MAE)</a:t>
                </a:r>
                <a:r>
                  <a:rPr lang="zh-CN" altLang="en-US" sz="2400" dirty="0">
                    <a:latin typeface="微软雅黑" panose="020B0503020204020204" pitchFamily="34" charset="-122"/>
                    <a:ea typeface="微软雅黑" panose="020B0503020204020204" pitchFamily="34" charset="-122"/>
                  </a:rPr>
                  <a:t>，是另一类常用的损失函数，也称为 </a:t>
                </a:r>
                <a:r>
                  <a:rPr lang="en-US" altLang="zh-CN" sz="2400" dirty="0">
                    <a:latin typeface="微软雅黑" panose="020B0503020204020204" pitchFamily="34" charset="-122"/>
                    <a:ea typeface="微软雅黑" panose="020B0503020204020204" pitchFamily="34" charset="-122"/>
                  </a:rPr>
                  <a:t>L1 Loss</a:t>
                </a:r>
                <a:r>
                  <a:rPr lang="zh-CN" altLang="en-US" sz="2400" dirty="0">
                    <a:latin typeface="微软雅黑" panose="020B0503020204020204" pitchFamily="34" charset="-122"/>
                    <a:ea typeface="微软雅黑" panose="020B0503020204020204" pitchFamily="34" charset="-122"/>
                  </a:rPr>
                  <a:t>，对于任务</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，绝对值损失可以写成</a:t>
                </a:r>
                <a:endParaRPr lang="en-US" altLang="zh-CN"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𝑙𝑜𝑠𝑠</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𝑛</m:t>
                          </m:r>
                        </m:den>
                      </m:f>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𝑝𝑟𝑒</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𝑝𝑟𝑒</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𝑝𝑟𝑒</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oMath>
                  </m:oMathPara>
                </a14:m>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523164" y="1553749"/>
                <a:ext cx="8948382" cy="1923668"/>
              </a:xfrm>
              <a:prstGeom prst="rect">
                <a:avLst/>
              </a:prstGeom>
              <a:blipFill>
                <a:blip r:embed="rId3"/>
                <a:stretch>
                  <a:fillRect l="-1090" t="-25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096000" y="3744976"/>
                <a:ext cx="6096000" cy="1938992"/>
              </a:xfrm>
              <a:prstGeom prst="rect">
                <a:avLst/>
              </a:prstGeom>
            </p:spPr>
            <p:txBody>
              <a:bodyPr>
                <a:spAutoFit/>
              </a:bodyPr>
              <a:lstStyle/>
              <a:p>
                <a:pPr marL="342900" indent="-342900">
                  <a:buFont typeface="Arial" panose="020B0604020202020204" pitchFamily="34" charset="0"/>
                  <a:buChar char="•"/>
                </a:pPr>
                <a:r>
                  <a:rPr lang="en-US" altLang="zh-CN" sz="2400" dirty="0">
                    <a:solidFill>
                      <a:schemeClr val="tx1"/>
                    </a:solidFill>
                    <a:latin typeface="微软雅黑" panose="020B0503020204020204" pitchFamily="34" charset="-122"/>
                    <a:ea typeface="微软雅黑" panose="020B0503020204020204" pitchFamily="34" charset="-122"/>
                  </a:rPr>
                  <a:t>MAE </a:t>
                </a:r>
                <a:r>
                  <a:rPr lang="zh-CN" altLang="en-US" sz="2400" dirty="0">
                    <a:solidFill>
                      <a:schemeClr val="tx1"/>
                    </a:solidFill>
                    <a:latin typeface="微软雅黑" panose="020B0503020204020204" pitchFamily="34" charset="-122"/>
                    <a:ea typeface="微软雅黑" panose="020B0503020204020204" pitchFamily="34" charset="-122"/>
                  </a:rPr>
                  <a:t>损失的最小值为 </a:t>
                </a:r>
                <a:r>
                  <a:rPr lang="en-US" altLang="zh-CN" sz="2400" dirty="0">
                    <a:solidFill>
                      <a:schemeClr val="tx1"/>
                    </a:solidFill>
                    <a:latin typeface="微软雅黑" panose="020B0503020204020204" pitchFamily="34" charset="-122"/>
                    <a:ea typeface="微软雅黑" panose="020B0503020204020204" pitchFamily="34" charset="-122"/>
                  </a:rPr>
                  <a:t>0</a:t>
                </a:r>
                <a:r>
                  <a:rPr lang="zh-CN" altLang="en-US" sz="2400" dirty="0">
                    <a:solidFill>
                      <a:schemeClr val="tx1"/>
                    </a:solidFill>
                    <a:latin typeface="微软雅黑" panose="020B0503020204020204" pitchFamily="34" charset="-122"/>
                    <a:ea typeface="微软雅黑" panose="020B0503020204020204" pitchFamily="34" charset="-122"/>
                  </a:rPr>
                  <a:t>（当预测等于真实值时），最大值为无穷大。</a:t>
                </a: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rPr>
                  <a:t>随着预测与真实值绝对误差</a:t>
                </a:r>
                <a14:m>
                  <m:oMath xmlns:m="http://schemas.openxmlformats.org/officeDocument/2006/math">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𝑝𝑟𝑒𝑑</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r>
                      <a:rPr lang="en-US" altLang="zh-CN" sz="2400" b="0" i="1" smtClean="0">
                        <a:solidFill>
                          <a:schemeClr val="tx1"/>
                        </a:solidFill>
                        <a:latin typeface="Cambria Math" panose="02040503050406030204" pitchFamily="18" charset="0"/>
                      </a:rPr>
                      <m:t>|</m:t>
                    </m:r>
                  </m:oMath>
                </a14:m>
                <a:r>
                  <a:rPr lang="zh-CN" altLang="en-US" sz="2400" dirty="0">
                    <a:solidFill>
                      <a:schemeClr val="tx1"/>
                    </a:solidFill>
                    <a:latin typeface="微软雅黑" panose="020B0503020204020204" pitchFamily="34" charset="-122"/>
                    <a:ea typeface="微软雅黑" panose="020B0503020204020204" pitchFamily="34" charset="-122"/>
                  </a:rPr>
                  <a:t>的增加，</a:t>
                </a:r>
                <a:r>
                  <a:rPr lang="en-US" altLang="zh-CN" sz="2400" dirty="0">
                    <a:solidFill>
                      <a:schemeClr val="tx1"/>
                    </a:solidFill>
                    <a:latin typeface="微软雅黑" panose="020B0503020204020204" pitchFamily="34" charset="-122"/>
                    <a:ea typeface="微软雅黑" panose="020B0503020204020204" pitchFamily="34" charset="-122"/>
                  </a:rPr>
                  <a:t>MAE </a:t>
                </a:r>
                <a:r>
                  <a:rPr lang="zh-CN" altLang="en-US" sz="2400" dirty="0">
                    <a:solidFill>
                      <a:schemeClr val="tx1"/>
                    </a:solidFill>
                    <a:latin typeface="微软雅黑" panose="020B0503020204020204" pitchFamily="34" charset="-122"/>
                    <a:ea typeface="微软雅黑" panose="020B0503020204020204" pitchFamily="34" charset="-122"/>
                  </a:rPr>
                  <a:t>损失呈线性增长</a:t>
                </a: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zh-CN" altLang="en-US" sz="24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096000" y="3744976"/>
                <a:ext cx="6096000" cy="1938992"/>
              </a:xfrm>
              <a:prstGeom prst="rect">
                <a:avLst/>
              </a:prstGeom>
              <a:blipFill>
                <a:blip r:embed="rId4"/>
                <a:stretch>
                  <a:fillRect l="-1300" t="-25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0353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标题 1"/>
          <p:cNvSpPr>
            <a:spLocks noGrp="1"/>
          </p:cNvSpPr>
          <p:nvPr>
            <p:ph type="title"/>
          </p:nvPr>
        </p:nvSpPr>
        <p:spPr/>
        <p:txBody>
          <a:bodyPr/>
          <a:lstStyle/>
          <a:p>
            <a:r>
              <a:rPr lang="zh-CN" altLang="en-US" dirty="0">
                <a:solidFill>
                  <a:srgbClr val="C00000"/>
                </a:solidFill>
                <a:latin typeface="微软雅黑" panose="020B0503020204020204" charset="-122"/>
                <a:ea typeface="微软雅黑" panose="020B0503020204020204" charset="-122"/>
                <a:cs typeface="微软雅黑" panose="020B0503020204020204" charset="-122"/>
              </a:rPr>
              <a:t>神经网络的分类损失函数</a:t>
            </a:r>
            <a:endParaRPr lang="zh-CN" altLang="en-US" dirty="0"/>
          </a:p>
        </p:txBody>
      </p:sp>
      <p:sp>
        <p:nvSpPr>
          <p:cNvPr id="1048655" name="内容占位符 2"/>
          <p:cNvSpPr>
            <a:spLocks noGrp="1"/>
          </p:cNvSpPr>
          <p:nvPr>
            <p:ph idx="1"/>
          </p:nvPr>
        </p:nvSpPr>
        <p:spPr/>
        <p:txBody>
          <a:bodyPr/>
          <a:lstStyle/>
          <a:p>
            <a:r>
              <a:rPr lang="zh-CN" altLang="en-US" dirty="0"/>
              <a:t>对于多分类问题</a:t>
            </a:r>
            <a:endParaRPr lang="en-US" altLang="zh-CN" dirty="0"/>
          </a:p>
          <a:p>
            <a:pPr lvl="1"/>
            <a:r>
              <a:rPr lang="zh-CN" altLang="en-US" dirty="0"/>
              <a:t>如果使用</a:t>
            </a:r>
            <a:r>
              <a:rPr lang="en-US" altLang="zh-CN" dirty="0"/>
              <a:t>Softmax</a:t>
            </a:r>
            <a:r>
              <a:rPr lang="zh-CN" altLang="en-US" dirty="0"/>
              <a:t>回归分类器，相当于网络最后一层设置</a:t>
            </a:r>
            <a:r>
              <a:rPr lang="en-US" altLang="zh-CN" dirty="0"/>
              <a:t>C </a:t>
            </a:r>
            <a:r>
              <a:rPr lang="zh-CN" altLang="en-US" dirty="0"/>
              <a:t>个神经元，其输出经过</a:t>
            </a:r>
            <a:r>
              <a:rPr lang="en-US" altLang="zh-CN" dirty="0"/>
              <a:t>Softmax</a:t>
            </a:r>
            <a:r>
              <a:rPr lang="zh-CN" altLang="en-US" dirty="0"/>
              <a:t>函数进行归一化后可以作为每个类的条件概率。</a:t>
            </a:r>
            <a:endParaRPr lang="en-US" altLang="zh-CN" dirty="0"/>
          </a:p>
          <a:p>
            <a:endParaRPr lang="en-US" altLang="zh-CN" dirty="0"/>
          </a:p>
          <a:p>
            <a:endParaRPr lang="en-US" altLang="zh-CN" dirty="0"/>
          </a:p>
          <a:p>
            <a:pPr lvl="1"/>
            <a:endParaRPr lang="en-US" altLang="zh-CN" dirty="0"/>
          </a:p>
          <a:p>
            <a:pPr lvl="1"/>
            <a:r>
              <a:rPr lang="zh-CN" altLang="en-US" dirty="0"/>
              <a:t>采用交叉熵损失函数，对于样本</a:t>
            </a:r>
            <a:r>
              <a:rPr lang="en-US" altLang="zh-CN" dirty="0"/>
              <a:t>(</a:t>
            </a:r>
            <a:r>
              <a:rPr lang="en-US" altLang="zh-CN" dirty="0" err="1"/>
              <a:t>x,y</a:t>
            </a:r>
            <a:r>
              <a:rPr lang="en-US" altLang="zh-CN" dirty="0"/>
              <a:t>)</a:t>
            </a:r>
            <a:r>
              <a:rPr lang="zh-CN" altLang="en-US" dirty="0"/>
              <a:t>，</a:t>
            </a:r>
            <a:endParaRPr lang="en-US" altLang="zh-CN" dirty="0"/>
          </a:p>
          <a:p>
            <a:pPr marL="154484" lvl="1" indent="0">
              <a:buNone/>
            </a:pPr>
            <a:r>
              <a:rPr lang="en-US" altLang="zh-CN" dirty="0"/>
              <a:t>	</a:t>
            </a:r>
            <a:r>
              <a:rPr lang="zh-CN" altLang="en-US" dirty="0"/>
              <a:t>其损失函数为</a:t>
            </a:r>
          </a:p>
        </p:txBody>
      </p:sp>
      <p:pic>
        <p:nvPicPr>
          <p:cNvPr id="2097184" name="图片 4" descr="屏幕剪辑"/>
          <p:cNvPicPr>
            <a:picLocks noChangeAspect="1"/>
          </p:cNvPicPr>
          <p:nvPr/>
        </p:nvPicPr>
        <p:blipFill>
          <a:blip r:embed="rId2"/>
          <a:stretch>
            <a:fillRect/>
          </a:stretch>
        </p:blipFill>
        <p:spPr>
          <a:xfrm>
            <a:off x="8222522" y="2891897"/>
            <a:ext cx="2620400" cy="778336"/>
          </a:xfrm>
          <a:prstGeom prst="rect">
            <a:avLst/>
          </a:prstGeom>
        </p:spPr>
      </p:pic>
      <p:pic>
        <p:nvPicPr>
          <p:cNvPr id="2097185" name="图片 5" descr="屏幕剪辑"/>
          <p:cNvPicPr>
            <a:picLocks noChangeAspect="1"/>
          </p:cNvPicPr>
          <p:nvPr/>
        </p:nvPicPr>
        <p:blipFill>
          <a:blip r:embed="rId3"/>
          <a:stretch>
            <a:fillRect/>
          </a:stretch>
        </p:blipFill>
        <p:spPr>
          <a:xfrm>
            <a:off x="1524000" y="5262289"/>
            <a:ext cx="2825869" cy="480999"/>
          </a:xfrm>
          <a:prstGeom prst="rect">
            <a:avLst/>
          </a:prstGeom>
        </p:spPr>
      </p:pic>
      <p:pic>
        <p:nvPicPr>
          <p:cNvPr id="2" name="图片 1">
            <a:extLst>
              <a:ext uri="{FF2B5EF4-FFF2-40B4-BE49-F238E27FC236}">
                <a16:creationId xmlns:a16="http://schemas.microsoft.com/office/drawing/2014/main" id="{88A8D2E0-73AE-47F6-88E9-B79AEB26057E}"/>
              </a:ext>
            </a:extLst>
          </p:cNvPr>
          <p:cNvPicPr>
            <a:picLocks noChangeAspect="1"/>
          </p:cNvPicPr>
          <p:nvPr/>
        </p:nvPicPr>
        <p:blipFill>
          <a:blip r:embed="rId4"/>
          <a:stretch>
            <a:fillRect/>
          </a:stretch>
        </p:blipFill>
        <p:spPr>
          <a:xfrm>
            <a:off x="1676400" y="2841712"/>
            <a:ext cx="2348865" cy="914400"/>
          </a:xfrm>
          <a:prstGeom prst="rect">
            <a:avLst/>
          </a:prstGeom>
        </p:spPr>
      </p:pic>
      <p:sp>
        <p:nvSpPr>
          <p:cNvPr id="3" name="文本框 2">
            <a:extLst>
              <a:ext uri="{FF2B5EF4-FFF2-40B4-BE49-F238E27FC236}">
                <a16:creationId xmlns:a16="http://schemas.microsoft.com/office/drawing/2014/main" id="{1FD32784-CAF1-4F94-817B-79693BFA2F07}"/>
              </a:ext>
            </a:extLst>
          </p:cNvPr>
          <p:cNvSpPr txBox="1"/>
          <p:nvPr/>
        </p:nvSpPr>
        <p:spPr>
          <a:xfrm>
            <a:off x="762000" y="2819400"/>
            <a:ext cx="1224966" cy="923330"/>
          </a:xfrm>
          <a:prstGeom prst="rect">
            <a:avLst/>
          </a:prstGeom>
          <a:noFill/>
        </p:spPr>
        <p:txBody>
          <a:bodyPr wrap="square" rtlCol="0">
            <a:spAutoFit/>
          </a:bodyPr>
          <a:lstStyle/>
          <a:p>
            <a:r>
              <a:rPr lang="zh-CN" altLang="en-US" dirty="0"/>
              <a:t>二分类</a:t>
            </a:r>
            <a:endParaRPr lang="en-US" altLang="zh-CN" dirty="0"/>
          </a:p>
          <a:p>
            <a:r>
              <a:rPr lang="en-US" altLang="zh-CN" dirty="0"/>
              <a:t>Sigmoid (Logistic)</a:t>
            </a:r>
            <a:endParaRPr lang="zh-CN" altLang="en-US" dirty="0"/>
          </a:p>
        </p:txBody>
      </p:sp>
      <p:pic>
        <p:nvPicPr>
          <p:cNvPr id="4" name="图片 3">
            <a:extLst>
              <a:ext uri="{FF2B5EF4-FFF2-40B4-BE49-F238E27FC236}">
                <a16:creationId xmlns:a16="http://schemas.microsoft.com/office/drawing/2014/main" id="{2CA8D146-62CB-465C-BD2C-F3FEDAEB8192}"/>
              </a:ext>
            </a:extLst>
          </p:cNvPr>
          <p:cNvPicPr>
            <a:picLocks noChangeAspect="1"/>
          </p:cNvPicPr>
          <p:nvPr/>
        </p:nvPicPr>
        <p:blipFill>
          <a:blip r:embed="rId5"/>
          <a:stretch>
            <a:fillRect/>
          </a:stretch>
        </p:blipFill>
        <p:spPr>
          <a:xfrm>
            <a:off x="4977488" y="2901171"/>
            <a:ext cx="3200400" cy="931545"/>
          </a:xfrm>
          <a:prstGeom prst="rect">
            <a:avLst/>
          </a:prstGeom>
        </p:spPr>
      </p:pic>
      <p:sp>
        <p:nvSpPr>
          <p:cNvPr id="9" name="文本框 8">
            <a:extLst>
              <a:ext uri="{FF2B5EF4-FFF2-40B4-BE49-F238E27FC236}">
                <a16:creationId xmlns:a16="http://schemas.microsoft.com/office/drawing/2014/main" id="{C8BD6BC8-7724-4C1E-8BEA-4CD51229D447}"/>
              </a:ext>
            </a:extLst>
          </p:cNvPr>
          <p:cNvSpPr txBox="1"/>
          <p:nvPr/>
        </p:nvSpPr>
        <p:spPr>
          <a:xfrm>
            <a:off x="3939868" y="2977776"/>
            <a:ext cx="1224966" cy="646331"/>
          </a:xfrm>
          <a:prstGeom prst="rect">
            <a:avLst/>
          </a:prstGeom>
          <a:noFill/>
        </p:spPr>
        <p:txBody>
          <a:bodyPr wrap="square" rtlCol="0">
            <a:spAutoFit/>
          </a:bodyPr>
          <a:lstStyle/>
          <a:p>
            <a:r>
              <a:rPr lang="zh-CN" altLang="en-US" dirty="0"/>
              <a:t>多分类</a:t>
            </a:r>
            <a:endParaRPr lang="en-US" altLang="zh-CN" dirty="0"/>
          </a:p>
          <a:p>
            <a:r>
              <a:rPr lang="en-US" altLang="zh-CN" dirty="0" err="1"/>
              <a:t>Softmax</a:t>
            </a:r>
            <a:endParaRPr lang="zh-CN" altLang="en-US" dirty="0"/>
          </a:p>
        </p:txBody>
      </p:sp>
      <p:pic>
        <p:nvPicPr>
          <p:cNvPr id="5" name="图片 4">
            <a:extLst>
              <a:ext uri="{FF2B5EF4-FFF2-40B4-BE49-F238E27FC236}">
                <a16:creationId xmlns:a16="http://schemas.microsoft.com/office/drawing/2014/main" id="{39926FF0-9361-4D46-A7A6-511364A0FAF2}"/>
              </a:ext>
            </a:extLst>
          </p:cNvPr>
          <p:cNvPicPr>
            <a:picLocks noChangeAspect="1"/>
          </p:cNvPicPr>
          <p:nvPr/>
        </p:nvPicPr>
        <p:blipFill>
          <a:blip r:embed="rId6"/>
          <a:stretch>
            <a:fillRect/>
          </a:stretch>
        </p:blipFill>
        <p:spPr>
          <a:xfrm>
            <a:off x="7120992" y="4051305"/>
            <a:ext cx="4823460" cy="18059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模型构建</a:t>
            </a:r>
          </a:p>
        </p:txBody>
      </p:sp>
      <p:sp>
        <p:nvSpPr>
          <p:cNvPr id="7" name="文本框 6"/>
          <p:cNvSpPr txBox="1"/>
          <p:nvPr/>
        </p:nvSpPr>
        <p:spPr>
          <a:xfrm>
            <a:off x="4054051" y="1195263"/>
            <a:ext cx="2988860" cy="830997"/>
          </a:xfrm>
          <a:prstGeom prst="rect">
            <a:avLst/>
          </a:prstGeom>
          <a:solidFill>
            <a:schemeClr val="bg1">
              <a:lumMod val="75000"/>
            </a:schemeClr>
          </a:solidFill>
        </p:spPr>
        <p:txBody>
          <a:bodyPr wrap="square" rtlCol="0">
            <a:spAutoFit/>
          </a:bodyPr>
          <a:lstStyle/>
          <a:p>
            <a:pPr algn="ctr"/>
            <a:r>
              <a:rPr lang="zh-CN" altLang="en-US" sz="2400" b="1" dirty="0">
                <a:solidFill>
                  <a:schemeClr val="bg1"/>
                </a:solidFill>
              </a:rPr>
              <a:t>任务</a:t>
            </a:r>
            <a:r>
              <a:rPr lang="en-US" altLang="zh-CN" sz="2400" b="1" dirty="0">
                <a:solidFill>
                  <a:schemeClr val="bg1"/>
                </a:solidFill>
              </a:rPr>
              <a:t>A </a:t>
            </a:r>
            <a:r>
              <a:rPr lang="zh-CN" altLang="en-US" sz="2400" b="1" dirty="0">
                <a:solidFill>
                  <a:schemeClr val="bg1"/>
                </a:solidFill>
              </a:rPr>
              <a:t>一元回归模型损失函数定义</a:t>
            </a:r>
          </a:p>
        </p:txBody>
      </p:sp>
      <p:sp>
        <p:nvSpPr>
          <p:cNvPr id="3" name="Rectangle 1"/>
          <p:cNvSpPr>
            <a:spLocks noChangeArrowheads="1"/>
          </p:cNvSpPr>
          <p:nvPr/>
        </p:nvSpPr>
        <p:spPr bwMode="auto">
          <a:xfrm>
            <a:off x="1669902" y="1964705"/>
            <a:ext cx="7833360" cy="1323439"/>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#定义均方差误差</a:t>
            </a:r>
            <a:br>
              <a:rPr kumimoji="0" lang="zh-CN" altLang="zh-CN" sz="20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20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def </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loss(prediction,label):</a:t>
            </a:r>
            <a:b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loss = tf.reduce_mean(tf.square(prediction - label))</a:t>
            </a:r>
            <a:b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loss</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85800" y="4015819"/>
            <a:ext cx="9872092" cy="163121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#定义交叉熵误差</a:t>
            </a:r>
            <a:br>
              <a:rPr kumimoji="0" lang="zh-CN" altLang="zh-CN" sz="20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20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def </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loss(logits,label):</a:t>
            </a:r>
            <a:b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loss = tf.losses.sparse_softmax_cross_entropy(</a:t>
            </a:r>
            <a:r>
              <a:rPr kumimoji="0" lang="zh-CN" altLang="zh-CN" sz="20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labels </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label,</a:t>
            </a:r>
            <a:r>
              <a:rPr kumimoji="0" lang="zh-CN" altLang="zh-CN" sz="20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logits </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logits)</a:t>
            </a:r>
            <a:b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loss</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685800" y="5588702"/>
            <a:ext cx="10972800" cy="101566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zh-CN" sz="20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def </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accuracy(y_pred, y_true):</a:t>
            </a:r>
            <a:r>
              <a:rPr lang="zh-CN" altLang="zh-CN" sz="2000" i="1" dirty="0">
                <a:solidFill>
                  <a:srgbClr val="808080"/>
                </a:solidFill>
                <a:latin typeface="宋体" panose="02010600030101010101" pitchFamily="2" charset="-122"/>
                <a:ea typeface="宋体" panose="02010600030101010101" pitchFamily="2" charset="-122"/>
              </a:rPr>
              <a:t> #定义</a:t>
            </a:r>
            <a:r>
              <a:rPr lang="zh-CN" altLang="en-US" sz="2000" i="1" dirty="0">
                <a:solidFill>
                  <a:srgbClr val="808080"/>
                </a:solidFill>
                <a:latin typeface="宋体" panose="02010600030101010101" pitchFamily="2" charset="-122"/>
                <a:ea typeface="宋体" panose="02010600030101010101" pitchFamily="2" charset="-122"/>
              </a:rPr>
              <a:t>准确率计算方式</a:t>
            </a:r>
            <a:br>
              <a:rPr kumimoji="0" lang="zh-CN" altLang="zh-CN" sz="20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2000" b="0" i="1"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correct_prediction = tf.equal(tf.argmax(y_pred, </a:t>
            </a:r>
            <a:r>
              <a:rPr kumimoji="0" lang="zh-CN" altLang="zh-CN" sz="20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y_true)</a:t>
            </a:r>
            <a:b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b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000080"/>
                </a:solidFill>
                <a:effectLst/>
                <a:latin typeface="宋体" panose="02010600030101010101" pitchFamily="2" charset="-122"/>
                <a:ea typeface="宋体" panose="02010600030101010101" pitchFamily="2" charset="-122"/>
              </a:rPr>
              <a:t>return </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tf.reduce_mean(tf.cast(correct_prediction, tf.float32), </a:t>
            </a:r>
            <a:r>
              <a:rPr kumimoji="0" lang="zh-CN" altLang="zh-CN" sz="20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axis</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2000" b="0"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8" name="文本框 7"/>
          <p:cNvSpPr txBox="1"/>
          <p:nvPr/>
        </p:nvSpPr>
        <p:spPr>
          <a:xfrm>
            <a:off x="3644138" y="3313427"/>
            <a:ext cx="3808685" cy="830997"/>
          </a:xfrm>
          <a:prstGeom prst="rect">
            <a:avLst/>
          </a:prstGeom>
          <a:solidFill>
            <a:schemeClr val="bg1">
              <a:lumMod val="75000"/>
            </a:schemeClr>
          </a:solidFill>
        </p:spPr>
        <p:txBody>
          <a:bodyPr wrap="square" rtlCol="0">
            <a:spAutoFit/>
          </a:bodyPr>
          <a:lstStyle/>
          <a:p>
            <a:pPr algn="ctr"/>
            <a:r>
              <a:rPr lang="zh-CN" altLang="en-US" sz="2400" b="1" dirty="0">
                <a:solidFill>
                  <a:schemeClr val="bg1"/>
                </a:solidFill>
              </a:rPr>
              <a:t>任务</a:t>
            </a:r>
            <a:r>
              <a:rPr lang="en-US" altLang="zh-CN" sz="2400" b="1" dirty="0">
                <a:solidFill>
                  <a:schemeClr val="bg1"/>
                </a:solidFill>
              </a:rPr>
              <a:t>B </a:t>
            </a:r>
            <a:r>
              <a:rPr lang="zh-CN" altLang="en-US" sz="2400" b="1" dirty="0">
                <a:solidFill>
                  <a:schemeClr val="bg1"/>
                </a:solidFill>
              </a:rPr>
              <a:t>手写体数字识别模型损失函数定义</a:t>
            </a:r>
          </a:p>
        </p:txBody>
      </p:sp>
    </p:spTree>
    <p:extLst>
      <p:ext uri="{BB962C8B-B14F-4D97-AF65-F5344CB8AC3E}">
        <p14:creationId xmlns:p14="http://schemas.microsoft.com/office/powerpoint/2010/main" val="368674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标题 1"/>
          <p:cNvSpPr>
            <a:spLocks noGrp="1"/>
          </p:cNvSpPr>
          <p:nvPr>
            <p:ph type="title"/>
          </p:nvPr>
        </p:nvSpPr>
        <p:spPr/>
        <p:txBody>
          <a:bodyPr/>
          <a:lstStyle/>
          <a:p>
            <a:r>
              <a:rPr lang="zh-CN" altLang="en-US" dirty="0"/>
              <a:t>神经网络</a:t>
            </a:r>
          </a:p>
        </p:txBody>
      </p:sp>
      <p:sp>
        <p:nvSpPr>
          <p:cNvPr id="1048604" name="内容占位符 2"/>
          <p:cNvSpPr>
            <a:spLocks noGrp="1"/>
          </p:cNvSpPr>
          <p:nvPr>
            <p:ph idx="1"/>
          </p:nvPr>
        </p:nvSpPr>
        <p:spPr/>
        <p:txBody>
          <a:bodyPr/>
          <a:lstStyle/>
          <a:p>
            <a:r>
              <a:rPr lang="zh-CN" altLang="en-US" dirty="0"/>
              <a:t>神经网络最早是作为一种主要的连接主义模型。</a:t>
            </a:r>
            <a:endParaRPr lang="en-US" altLang="zh-CN" dirty="0"/>
          </a:p>
          <a:p>
            <a:pPr lvl="1"/>
            <a:r>
              <a:rPr lang="en-US" altLang="zh-CN" dirty="0"/>
              <a:t>20</a:t>
            </a:r>
            <a:r>
              <a:rPr lang="zh-CN" altLang="en-US" dirty="0"/>
              <a:t>世纪</a:t>
            </a:r>
            <a:r>
              <a:rPr lang="en-US" altLang="zh-CN" dirty="0"/>
              <a:t>80</a:t>
            </a:r>
            <a:r>
              <a:rPr lang="zh-CN" altLang="en-US" dirty="0"/>
              <a:t>年代后期，最流行的一种连接主义模型是分布式并行处理（</a:t>
            </a:r>
            <a:r>
              <a:rPr lang="en-US" altLang="zh-CN" dirty="0"/>
              <a:t>Parallel Distributed Processing</a:t>
            </a:r>
            <a:r>
              <a:rPr lang="zh-CN" altLang="en-US" dirty="0"/>
              <a:t>，</a:t>
            </a:r>
            <a:r>
              <a:rPr lang="en-US" altLang="zh-CN" dirty="0"/>
              <a:t>PDP</a:t>
            </a:r>
            <a:r>
              <a:rPr lang="zh-CN" altLang="en-US" dirty="0"/>
              <a:t>）网络，其有</a:t>
            </a:r>
            <a:r>
              <a:rPr lang="en-US" altLang="zh-CN" dirty="0"/>
              <a:t>3</a:t>
            </a:r>
            <a:r>
              <a:rPr lang="zh-CN" altLang="en-US" dirty="0"/>
              <a:t>个主要特性：</a:t>
            </a:r>
            <a:endParaRPr lang="en-US" altLang="zh-CN" dirty="0"/>
          </a:p>
          <a:p>
            <a:pPr lvl="2"/>
            <a:r>
              <a:rPr lang="en-US" altLang="zh-CN" dirty="0"/>
              <a:t>1</a:t>
            </a:r>
            <a:r>
              <a:rPr lang="zh-CN" altLang="en-US" dirty="0"/>
              <a:t>）信息表示是分布式的（非局部的）； </a:t>
            </a:r>
            <a:endParaRPr lang="en-US" altLang="zh-CN" dirty="0"/>
          </a:p>
          <a:p>
            <a:pPr lvl="2"/>
            <a:r>
              <a:rPr lang="en-US" altLang="zh-CN" dirty="0"/>
              <a:t>2</a:t>
            </a:r>
            <a:r>
              <a:rPr lang="zh-CN" altLang="en-US" dirty="0"/>
              <a:t>）记忆和知识是存储在单元之间的连接上；</a:t>
            </a:r>
            <a:endParaRPr lang="en-US" altLang="zh-CN" dirty="0"/>
          </a:p>
          <a:p>
            <a:pPr lvl="2"/>
            <a:r>
              <a:rPr lang="en-US" altLang="zh-CN" dirty="0"/>
              <a:t>3</a:t>
            </a:r>
            <a:r>
              <a:rPr lang="zh-CN" altLang="en-US" dirty="0"/>
              <a:t>）通过逐渐改变单元之间的连接强度来学习新的知识。</a:t>
            </a:r>
            <a:endParaRPr lang="en-US" altLang="zh-CN" dirty="0"/>
          </a:p>
          <a:p>
            <a:pPr lvl="1"/>
            <a:endParaRPr lang="en-US" altLang="zh-CN" dirty="0"/>
          </a:p>
          <a:p>
            <a:pPr lvl="1"/>
            <a:r>
              <a:rPr lang="zh-CN" altLang="en-US" dirty="0"/>
              <a:t>引入误差反向传播来改进其学习能力之后，神经网络也越来越多地应用在各种机器学习任务上。</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85798" y="169349"/>
            <a:ext cx="9850273"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损失函数的优化</a:t>
            </a:r>
          </a:p>
        </p:txBody>
      </p:sp>
      <p:sp>
        <p:nvSpPr>
          <p:cNvPr id="6" name="矩形 5"/>
          <p:cNvSpPr/>
          <p:nvPr/>
        </p:nvSpPr>
        <p:spPr>
          <a:xfrm>
            <a:off x="685798" y="1233015"/>
            <a:ext cx="9616442" cy="1815882"/>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想象人处于山谷中，看不到路线，如何到达谷底？</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答案很简单：根据脚上的感觉，感知哪个方向的地面是向下倾斜的，</a:t>
            </a:r>
            <a:r>
              <a:rPr lang="zh-CN" altLang="en-US" sz="2800" b="1" dirty="0">
                <a:solidFill>
                  <a:srgbClr val="333399"/>
                </a:solidFill>
                <a:latin typeface="微软雅黑" panose="020B0503020204020204" pitchFamily="34" charset="-122"/>
                <a:ea typeface="微软雅黑" panose="020B0503020204020204" pitchFamily="34" charset="-122"/>
              </a:rPr>
              <a:t>朝着地面向下倾斜的方向</a:t>
            </a:r>
            <a:r>
              <a:rPr lang="zh-CN" altLang="en-US" sz="2800" dirty="0">
                <a:latin typeface="微软雅黑" panose="020B0503020204020204" pitchFamily="34" charset="-122"/>
                <a:ea typeface="微软雅黑" panose="020B0503020204020204" pitchFamily="34" charset="-122"/>
              </a:rPr>
              <a:t>走大概率能走到谷底</a:t>
            </a:r>
            <a:endParaRPr lang="en-US" altLang="zh-CN" sz="2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552962" y="3350563"/>
            <a:ext cx="5073180" cy="3179103"/>
          </a:xfrm>
          <a:prstGeom prst="rect">
            <a:avLst/>
          </a:prstGeom>
        </p:spPr>
      </p:pic>
      <p:pic>
        <p:nvPicPr>
          <p:cNvPr id="8" name="图片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30974" y="3507244"/>
            <a:ext cx="5865256" cy="317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677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85798" y="169349"/>
            <a:ext cx="9850273"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损失函数的优化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梯度下降</a:t>
            </a:r>
          </a:p>
        </p:txBody>
      </p:sp>
      <mc:AlternateContent xmlns:mc="http://schemas.openxmlformats.org/markup-compatibility/2006" xmlns:a14="http://schemas.microsoft.com/office/drawing/2010/main">
        <mc:Choice Requires="a14">
          <p:sp>
            <p:nvSpPr>
              <p:cNvPr id="2" name="文本框 1"/>
              <p:cNvSpPr txBox="1"/>
              <p:nvPr/>
            </p:nvSpPr>
            <p:spPr>
              <a:xfrm>
                <a:off x="487680" y="1339549"/>
                <a:ext cx="11049002" cy="3609386"/>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在一元条件下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斜率就是</a:t>
                </a:r>
                <a:endParaRPr lang="en-US" altLang="zh-CN" sz="24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𝑑𝑓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𝑑𝑥</m:t>
                          </m:r>
                        </m:den>
                      </m:f>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lim</m:t>
                              </m:r>
                            </m:e>
                            <m:lim>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→0</m:t>
                              </m:r>
                            </m:lim>
                          </m:limLow>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h</m:t>
                              </m:r>
                            </m:den>
                          </m:f>
                        </m:e>
                      </m:func>
                    </m:oMath>
                  </m:oMathPara>
                </a14:m>
                <a:endParaRPr lang="en-US" altLang="zh-CN" sz="2400" b="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在多元条件下生成的偏导数组成的向量就是梯度</a:t>
                </a:r>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Eg</a:t>
                </a:r>
                <a:r>
                  <a:rPr lang="en-US" altLang="zh-CN" sz="24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𝑓</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𝑥</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𝑦</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𝑧</m:t>
                        </m:r>
                      </m:e>
                    </m:d>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𝑎𝑥</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𝑏𝑦</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𝑐𝑧</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𝑑</m:t>
                    </m:r>
                  </m:oMath>
                </a14:m>
                <a:r>
                  <a:rPr lang="zh-CN" altLang="en-US" sz="2400" dirty="0">
                    <a:latin typeface="微软雅黑" panose="020B0503020204020204" pitchFamily="34" charset="-122"/>
                    <a:ea typeface="微软雅黑" panose="020B0503020204020204" pitchFamily="34" charset="-122"/>
                  </a:rPr>
                  <a:t>，则梯度为</a:t>
                </a:r>
                <a:r>
                  <a:rPr lang="en-US" altLang="zh-CN" sz="2400" dirty="0">
                    <a:latin typeface="微软雅黑" panose="020B0503020204020204" pitchFamily="34" charset="-122"/>
                    <a:ea typeface="微软雅黑" panose="020B0503020204020204" pitchFamily="34" charset="-122"/>
                  </a:rPr>
                  <a:t>&lt;</a:t>
                </a:r>
                <a14:m>
                  <m:oMath xmlns:m="http://schemas.openxmlformats.org/officeDocument/2006/math">
                    <m:f>
                      <m:fPr>
                        <m:ctrlPr>
                          <a:rPr lang="en-US" altLang="zh-CN" sz="2400" i="1" smtClean="0">
                            <a:latin typeface="Cambria Math" panose="02040503050406030204" pitchFamily="18" charset="0"/>
                            <a:ea typeface="微软雅黑" panose="020B0503020204020204" pitchFamily="34" charset="-122"/>
                          </a:rPr>
                        </m:ctrlPr>
                      </m:fPr>
                      <m:num>
                        <m:r>
                          <a:rPr lang="en-US" altLang="zh-CN" sz="240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𝑓</m:t>
                        </m:r>
                      </m:num>
                      <m:den>
                        <m:r>
                          <a:rPr lang="en-US" altLang="zh-CN" sz="2400" i="1" smtClean="0">
                            <a:latin typeface="Cambria Math" panose="02040503050406030204" pitchFamily="18" charset="0"/>
                            <a:ea typeface="微软雅黑" panose="020B0503020204020204" pitchFamily="34" charset="-122"/>
                          </a:rPr>
                          <m:t>𝜕</m:t>
                        </m:r>
                        <m:r>
                          <a:rPr lang="en-US" altLang="zh-CN" sz="2400" i="1" smtClean="0">
                            <a:latin typeface="Cambria Math" panose="02040503050406030204" pitchFamily="18" charset="0"/>
                            <a:ea typeface="微软雅黑" panose="020B0503020204020204" pitchFamily="34" charset="-122"/>
                          </a:rPr>
                          <m:t>𝑥</m:t>
                        </m:r>
                      </m:den>
                    </m:f>
                    <m:r>
                      <a:rPr lang="en-US" altLang="zh-CN" sz="2400" b="0" i="1" smtClean="0">
                        <a:latin typeface="Cambria Math" panose="02040503050406030204" pitchFamily="18" charset="0"/>
                        <a:ea typeface="微软雅黑" panose="020B0503020204020204" pitchFamily="34" charset="-122"/>
                      </a:rPr>
                      <m:t>,</m:t>
                    </m:r>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𝑓</m:t>
                        </m:r>
                      </m:num>
                      <m:den>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𝑦</m:t>
                        </m:r>
                      </m:den>
                    </m:f>
                    <m:r>
                      <a:rPr lang="en-US" altLang="zh-CN" sz="2400" b="0" i="1" smtClean="0">
                        <a:latin typeface="Cambria Math" panose="02040503050406030204" pitchFamily="18" charset="0"/>
                        <a:ea typeface="微软雅黑" panose="020B0503020204020204" pitchFamily="34" charset="-122"/>
                      </a:rPr>
                      <m:t>,</m:t>
                    </m:r>
                    <m:f>
                      <m:fPr>
                        <m:ctrlPr>
                          <a:rPr lang="en-US" altLang="zh-CN" sz="2400" b="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𝑓</m:t>
                        </m:r>
                      </m:num>
                      <m:den>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𝑧</m:t>
                        </m:r>
                      </m:den>
                    </m:f>
                    <m:r>
                      <a:rPr lang="en-US" altLang="zh-CN" sz="2400" b="0" i="1" smtClean="0">
                        <a:latin typeface="Cambria Math" panose="02040503050406030204" pitchFamily="18" charset="0"/>
                        <a:ea typeface="微软雅黑" panose="020B0503020204020204" pitchFamily="34" charset="-122"/>
                      </a:rPr>
                      <m:t>&gt; = &lt;</m:t>
                    </m:r>
                    <m:r>
                      <a:rPr lang="en-US" altLang="zh-CN" sz="2400" b="0" i="1" smtClean="0">
                        <a:latin typeface="Cambria Math" panose="02040503050406030204" pitchFamily="18" charset="0"/>
                        <a:ea typeface="微软雅黑" panose="020B0503020204020204" pitchFamily="34" charset="-122"/>
                      </a:rPr>
                      <m:t>𝑎</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𝑏</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𝑐</m:t>
                    </m:r>
                    <m:r>
                      <a:rPr lang="en-US" altLang="zh-CN" sz="2400" b="0" i="1" smtClean="0">
                        <a:latin typeface="Cambria Math" panose="02040503050406030204" pitchFamily="18" charset="0"/>
                        <a:ea typeface="微软雅黑" panose="020B0503020204020204" pitchFamily="34" charset="-122"/>
                      </a:rPr>
                      <m:t>&gt;</m:t>
                    </m:r>
                  </m:oMath>
                </a14:m>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在单变量的函数中，梯度其实就是函数的微分，代表着函数在某个给定点的切线的斜率</a:t>
                </a: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在多变量函数中，梯度是一个向量，向量有方向，梯度的方向就指出了函数在给定点的上升最快的方向</a:t>
                </a:r>
                <a:endParaRPr lang="en-US" altLang="zh-CN" sz="2400" dirty="0">
                  <a:latin typeface="微软雅黑" panose="020B0503020204020204" pitchFamily="34" charset="-122"/>
                  <a:ea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87680" y="1339549"/>
                <a:ext cx="11049002" cy="3609386"/>
              </a:xfrm>
              <a:prstGeom prst="rect">
                <a:avLst/>
              </a:prstGeom>
              <a:blipFill>
                <a:blip r:embed="rId3"/>
                <a:stretch>
                  <a:fillRect l="-827" t="-1351" b="-2872"/>
                </a:stretch>
              </a:blipFill>
            </p:spPr>
            <p:txBody>
              <a:bodyPr/>
              <a:lstStyle/>
              <a:p>
                <a:r>
                  <a:rPr lang="zh-CN" altLang="en-US">
                    <a:noFill/>
                  </a:rPr>
                  <a:t> </a:t>
                </a:r>
              </a:p>
            </p:txBody>
          </p:sp>
        </mc:Fallback>
      </mc:AlternateContent>
      <p:sp>
        <p:nvSpPr>
          <p:cNvPr id="4" name="矩形 3"/>
          <p:cNvSpPr/>
          <p:nvPr/>
        </p:nvSpPr>
        <p:spPr>
          <a:xfrm>
            <a:off x="487680" y="4948935"/>
            <a:ext cx="11247120" cy="1384995"/>
          </a:xfrm>
          <a:prstGeom prst="rect">
            <a:avLst/>
          </a:prstGeom>
        </p:spPr>
        <p:txBody>
          <a:bodyPr wrap="square">
            <a:spAutoFit/>
          </a:bodyPr>
          <a:lstStyle/>
          <a:p>
            <a:r>
              <a:rPr lang="zh-CN" altLang="en-US" sz="2800" b="1" dirty="0">
                <a:solidFill>
                  <a:srgbClr val="333399"/>
                </a:solidFill>
                <a:latin typeface="微软雅黑" panose="020B0503020204020204" pitchFamily="34" charset="-122"/>
                <a:ea typeface="微软雅黑" panose="020B0503020204020204" pitchFamily="34" charset="-122"/>
              </a:rPr>
              <a:t>梯度的方向是函数在给定点上升最快的方向，那么梯度的反方向就是函数在给定点下降最快的方向。所以我们只要沿着梯度的反方向一直走，就能走到局部的最低点！</a:t>
            </a:r>
          </a:p>
        </p:txBody>
      </p:sp>
    </p:spTree>
    <p:extLst>
      <p:ext uri="{BB962C8B-B14F-4D97-AF65-F5344CB8AC3E}">
        <p14:creationId xmlns:p14="http://schemas.microsoft.com/office/powerpoint/2010/main" val="119910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标题 1"/>
          <p:cNvSpPr>
            <a:spLocks noGrp="1"/>
          </p:cNvSpPr>
          <p:nvPr>
            <p:ph type="title"/>
          </p:nvPr>
        </p:nvSpPr>
        <p:spPr/>
        <p:txBody>
          <a:bodyPr/>
          <a:lstStyle/>
          <a:p>
            <a:r>
              <a:rPr lang="zh-CN" altLang="en-US" dirty="0"/>
              <a:t>参数学习</a:t>
            </a:r>
          </a:p>
        </p:txBody>
      </p:sp>
      <p:sp>
        <p:nvSpPr>
          <p:cNvPr id="1048657" name="内容占位符 2"/>
          <p:cNvSpPr>
            <a:spLocks noGrp="1" noRot="1" noChangeAspect="1" noMove="1" noResize="1" noEditPoints="1" noAdjustHandles="1" noChangeArrowheads="1" noChangeShapeType="1" noTextEdit="1"/>
          </p:cNvSpPr>
          <p:nvPr>
            <p:ph sz="quarter" idx="1"/>
          </p:nvPr>
        </p:nvSpPr>
        <p:spPr>
          <a:blipFill>
            <a:blip r:embed="rId2"/>
            <a:stretch>
              <a:fillRect l="-1037" t="-1111"/>
            </a:stretch>
          </a:blipFill>
        </p:spPr>
        <p:txBody>
          <a:bodyPr/>
          <a:lstStyle/>
          <a:p>
            <a:r>
              <a:rPr lang="zh-CN" altLang="en-US">
                <a:noFill/>
              </a:rPr>
              <a:t> </a:t>
            </a:r>
          </a:p>
        </p:txBody>
      </p:sp>
      <p:pic>
        <p:nvPicPr>
          <p:cNvPr id="2097186" name="图片 4" descr="屏幕剪辑"/>
          <p:cNvPicPr>
            <a:picLocks noChangeAspect="1"/>
          </p:cNvPicPr>
          <p:nvPr/>
        </p:nvPicPr>
        <p:blipFill>
          <a:blip r:embed="rId3"/>
          <a:stretch>
            <a:fillRect/>
          </a:stretch>
        </p:blipFill>
        <p:spPr>
          <a:xfrm>
            <a:off x="2743200" y="3200400"/>
            <a:ext cx="5836310" cy="1014722"/>
          </a:xfrm>
          <a:prstGeom prst="rect">
            <a:avLst/>
          </a:prstGeom>
        </p:spPr>
      </p:pic>
      <p:pic>
        <p:nvPicPr>
          <p:cNvPr id="2" name="图片 1"/>
          <p:cNvPicPr>
            <a:picLocks noChangeAspect="1"/>
          </p:cNvPicPr>
          <p:nvPr/>
        </p:nvPicPr>
        <p:blipFill>
          <a:blip r:embed="rId4"/>
          <a:stretch>
            <a:fillRect/>
          </a:stretch>
        </p:blipFill>
        <p:spPr>
          <a:xfrm>
            <a:off x="990600" y="5038895"/>
            <a:ext cx="5219048" cy="1361905"/>
          </a:xfrm>
          <a:prstGeom prst="rect">
            <a:avLst/>
          </a:prstGeom>
        </p:spPr>
      </p:pic>
      <p:pic>
        <p:nvPicPr>
          <p:cNvPr id="3" name="图片 2"/>
          <p:cNvPicPr>
            <a:picLocks noChangeAspect="1"/>
          </p:cNvPicPr>
          <p:nvPr/>
        </p:nvPicPr>
        <p:blipFill>
          <a:blip r:embed="rId5"/>
          <a:stretch>
            <a:fillRect/>
          </a:stretch>
        </p:blipFill>
        <p:spPr>
          <a:xfrm>
            <a:off x="6881738" y="5076990"/>
            <a:ext cx="4028571" cy="132381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標題 1"/>
          <p:cNvSpPr>
            <a:spLocks noGrp="1"/>
          </p:cNvSpPr>
          <p:nvPr>
            <p:ph type="title"/>
          </p:nvPr>
        </p:nvSpPr>
        <p:spPr/>
        <p:txBody>
          <a:bodyPr/>
          <a:lstStyle/>
          <a:p>
            <a:r>
              <a:rPr lang="zh-CN" altLang="en-US" dirty="0"/>
              <a:t>梯度下降</a:t>
            </a:r>
            <a:endParaRPr lang="zh-TW" altLang="en-US" dirty="0"/>
          </a:p>
        </p:txBody>
      </p:sp>
      <p:sp>
        <p:nvSpPr>
          <p:cNvPr id="1048659" name="文字方塊 61"/>
          <p:cNvSpPr txBox="1">
            <a:spLocks noRot="1" noChangeAspect="1" noMove="1" noResize="1" noEditPoints="1" noAdjustHandles="1" noChangeArrowheads="1" noChangeShapeType="1" noTextEdit="1"/>
          </p:cNvSpPr>
          <p:nvPr/>
        </p:nvSpPr>
        <p:spPr>
          <a:xfrm>
            <a:off x="1411288" y="2429422"/>
            <a:ext cx="1400487" cy="461665"/>
          </a:xfrm>
          <a:prstGeom prst="rect">
            <a:avLst/>
          </a:prstGeom>
          <a:blipFill>
            <a:blip r:embed="rId4"/>
            <a:stretch>
              <a:fillRect t="-4000" b="-37333"/>
            </a:stretch>
          </a:blipFill>
        </p:spPr>
        <p:txBody>
          <a:bodyPr/>
          <a:lstStyle/>
          <a:p>
            <a:r>
              <a:rPr lang="zh-CN" altLang="en-US">
                <a:noFill/>
              </a:rPr>
              <a:t> </a:t>
            </a:r>
          </a:p>
        </p:txBody>
      </p:sp>
      <p:cxnSp>
        <p:nvCxnSpPr>
          <p:cNvPr id="3145734" name="直線單箭頭接點 27"/>
          <p:cNvCxnSpPr>
            <a:cxnSpLocks/>
          </p:cNvCxnSpPr>
          <p:nvPr/>
        </p:nvCxnSpPr>
        <p:spPr>
          <a:xfrm>
            <a:off x="2050852" y="575502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94304" name="Object 12"/>
          <p:cNvGraphicFramePr>
            <a:graphicFrameLocks noChangeAspect="1"/>
          </p:cNvGraphicFramePr>
          <p:nvPr/>
        </p:nvGraphicFramePr>
        <p:xfrm>
          <a:off x="9814383" y="5787884"/>
          <a:ext cx="327025" cy="298450"/>
        </p:xfrm>
        <a:graphic>
          <a:graphicData uri="http://schemas.openxmlformats.org/presentationml/2006/ole">
            <mc:AlternateContent xmlns:mc="http://schemas.openxmlformats.org/markup-compatibility/2006">
              <mc:Choice xmlns:v="urn:schemas-microsoft-com:vml" Requires="v">
                <p:oleObj name="方程式" r:id="rId5" imgW="152280" imgH="139680" progId="Equation.3">
                  <p:embed/>
                </p:oleObj>
              </mc:Choice>
              <mc:Fallback>
                <p:oleObj name="方程式" r:id="rId5" imgW="152280" imgH="139680" progId="Equation.3">
                  <p:embed/>
                  <p:pic>
                    <p:nvPicPr>
                      <p:cNvPr id="4194304" name="Object 12"/>
                      <p:cNvPicPr>
                        <a:picLocks noChangeAspect="1" noChangeArrowheads="1"/>
                      </p:cNvPicPr>
                      <p:nvPr/>
                    </p:nvPicPr>
                    <p:blipFill>
                      <a:blip r:embed="rId6"/>
                      <a:srcRect/>
                      <a:stretch>
                        <a:fillRect/>
                      </a:stretch>
                    </p:blipFill>
                    <p:spPr bwMode="auto">
                      <a:xfrm>
                        <a:off x="9814383" y="5787884"/>
                        <a:ext cx="327025" cy="298450"/>
                      </a:xfrm>
                      <a:prstGeom prst="rect">
                        <a:avLst/>
                      </a:prstGeom>
                      <a:noFill/>
                    </p:spPr>
                  </p:pic>
                </p:oleObj>
              </mc:Fallback>
            </mc:AlternateContent>
          </a:graphicData>
        </a:graphic>
      </p:graphicFrame>
      <p:cxnSp>
        <p:nvCxnSpPr>
          <p:cNvPr id="3145735" name="直線單箭頭接點 29"/>
          <p:cNvCxnSpPr>
            <a:cxnSpLocks/>
          </p:cNvCxnSpPr>
          <p:nvPr/>
        </p:nvCxnSpPr>
        <p:spPr>
          <a:xfrm flipV="1">
            <a:off x="2863907" y="2201391"/>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660" name="文字方塊 34"/>
          <p:cNvSpPr txBox="1">
            <a:spLocks noRot="1" noChangeAspect="1" noMove="1" noResize="1" noEditPoints="1" noAdjustHandles="1" noChangeArrowheads="1" noChangeShapeType="1" noTextEdit="1"/>
          </p:cNvSpPr>
          <p:nvPr/>
        </p:nvSpPr>
        <p:spPr>
          <a:xfrm>
            <a:off x="3354778" y="1666505"/>
            <a:ext cx="5203253" cy="1569660"/>
          </a:xfrm>
          <a:prstGeom prst="rect">
            <a:avLst/>
          </a:prstGeom>
          <a:blipFill>
            <a:blip r:embed="rId7"/>
            <a:stretch>
              <a:fillRect l="-9719" t="-43798" b="-58915"/>
            </a:stretch>
          </a:blipFill>
        </p:spPr>
        <p:txBody>
          <a:bodyPr/>
          <a:lstStyle/>
          <a:p>
            <a:r>
              <a:rPr lang="zh-CN" altLang="en-US">
                <a:noFill/>
              </a:rPr>
              <a:t> </a:t>
            </a:r>
          </a:p>
        </p:txBody>
      </p:sp>
      <p:sp>
        <p:nvSpPr>
          <p:cNvPr id="1048661" name="手繪多邊形 54"/>
          <p:cNvSpPr/>
          <p:nvPr/>
        </p:nvSpPr>
        <p:spPr>
          <a:xfrm>
            <a:off x="2518530" y="2112336"/>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8662" name="橢圓 69"/>
          <p:cNvSpPr/>
          <p:nvPr/>
        </p:nvSpPr>
        <p:spPr>
          <a:xfrm>
            <a:off x="3449063" y="5590054"/>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145736" name="直線接點 70"/>
          <p:cNvCxnSpPr>
            <a:cxnSpLocks/>
          </p:cNvCxnSpPr>
          <p:nvPr/>
        </p:nvCxnSpPr>
        <p:spPr>
          <a:xfrm>
            <a:off x="3495466" y="4210936"/>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5737" name="直線接點 18"/>
          <p:cNvCxnSpPr>
            <a:cxnSpLocks/>
          </p:cNvCxnSpPr>
          <p:nvPr/>
        </p:nvCxnSpPr>
        <p:spPr>
          <a:xfrm>
            <a:off x="2795970" y="3580784"/>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048663" name="橢圓 24"/>
          <p:cNvSpPr/>
          <p:nvPr/>
        </p:nvSpPr>
        <p:spPr>
          <a:xfrm>
            <a:off x="5059535" y="5647863"/>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sp>
        <p:nvSpPr>
          <p:cNvPr id="1048664" name="左大括弧 4"/>
          <p:cNvSpPr/>
          <p:nvPr/>
        </p:nvSpPr>
        <p:spPr>
          <a:xfrm rot="5400000">
            <a:off x="4170903" y="4668549"/>
            <a:ext cx="312400" cy="1663274"/>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145738" name="直線接點 35"/>
          <p:cNvCxnSpPr>
            <a:cxnSpLocks/>
          </p:cNvCxnSpPr>
          <p:nvPr/>
        </p:nvCxnSpPr>
        <p:spPr>
          <a:xfrm>
            <a:off x="5155433" y="4767095"/>
            <a:ext cx="0" cy="97666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45739" name="直線接點 23"/>
          <p:cNvCxnSpPr>
            <a:cxnSpLocks/>
          </p:cNvCxnSpPr>
          <p:nvPr/>
        </p:nvCxnSpPr>
        <p:spPr>
          <a:xfrm>
            <a:off x="4509633" y="4658798"/>
            <a:ext cx="1231903" cy="239227"/>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048665" name="橢圓 30"/>
          <p:cNvSpPr/>
          <p:nvPr/>
        </p:nvSpPr>
        <p:spPr>
          <a:xfrm>
            <a:off x="6119042" y="5628544"/>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145740" name="直線接點 31"/>
          <p:cNvCxnSpPr>
            <a:cxnSpLocks/>
          </p:cNvCxnSpPr>
          <p:nvPr/>
        </p:nvCxnSpPr>
        <p:spPr>
          <a:xfrm>
            <a:off x="6248400" y="4897549"/>
            <a:ext cx="0" cy="898659"/>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8666" name="左大括弧 38"/>
          <p:cNvSpPr/>
          <p:nvPr/>
        </p:nvSpPr>
        <p:spPr>
          <a:xfrm rot="5400000">
            <a:off x="5512570" y="5004162"/>
            <a:ext cx="312400" cy="1020060"/>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sp>
        <p:nvSpPr>
          <p:cNvPr id="1048667" name="矩形 2"/>
          <p:cNvSpPr>
            <a:spLocks noRot="1" noChangeAspect="1" noMove="1" noResize="1" noEditPoints="1" noAdjustHandles="1" noChangeArrowheads="1" noChangeShapeType="1" noTextEdit="1"/>
          </p:cNvSpPr>
          <p:nvPr/>
        </p:nvSpPr>
        <p:spPr>
          <a:xfrm>
            <a:off x="6927003" y="1586935"/>
            <a:ext cx="2816156" cy="529312"/>
          </a:xfrm>
          <a:prstGeom prst="rect">
            <a:avLst/>
          </a:prstGeom>
          <a:blipFill>
            <a:blip r:embed="rId8"/>
            <a:stretch>
              <a:fillRect l="-1732" b="-3448"/>
            </a:stretch>
          </a:blipFill>
        </p:spPr>
        <p:txBody>
          <a:bodyPr/>
          <a:lstStyle/>
          <a:p>
            <a:r>
              <a:rPr lang="zh-CN" altLang="en-US">
                <a:noFill/>
              </a:rPr>
              <a:t> </a:t>
            </a:r>
          </a:p>
        </p:txBody>
      </p:sp>
      <p:sp>
        <p:nvSpPr>
          <p:cNvPr id="1048668" name="左大括弧 38"/>
          <p:cNvSpPr/>
          <p:nvPr/>
        </p:nvSpPr>
        <p:spPr>
          <a:xfrm rot="5400000">
            <a:off x="6746319" y="4957544"/>
            <a:ext cx="319651" cy="1275312"/>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145741" name="直線接點 31"/>
          <p:cNvCxnSpPr>
            <a:cxnSpLocks/>
          </p:cNvCxnSpPr>
          <p:nvPr/>
        </p:nvCxnSpPr>
        <p:spPr>
          <a:xfrm>
            <a:off x="7543800" y="5549115"/>
            <a:ext cx="0" cy="290546"/>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8669" name="橢圓 69"/>
          <p:cNvSpPr/>
          <p:nvPr/>
        </p:nvSpPr>
        <p:spPr>
          <a:xfrm>
            <a:off x="7400500" y="5685953"/>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STIX Two Math" panose="02020603050405020304" pitchFamily="18" charset="0"/>
              <a:cs typeface="STIX Two Math" panose="02020603050405020304" pitchFamily="18" charset="0"/>
            </a:endParaRPr>
          </a:p>
        </p:txBody>
      </p:sp>
      <p:cxnSp>
        <p:nvCxnSpPr>
          <p:cNvPr id="3145742" name="直線接點 23"/>
          <p:cNvCxnSpPr>
            <a:cxnSpLocks/>
          </p:cNvCxnSpPr>
          <p:nvPr/>
        </p:nvCxnSpPr>
        <p:spPr>
          <a:xfrm>
            <a:off x="5573080" y="4515757"/>
            <a:ext cx="1361121" cy="745651"/>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048670" name="矩形 3"/>
          <p:cNvSpPr/>
          <p:nvPr/>
        </p:nvSpPr>
        <p:spPr>
          <a:xfrm>
            <a:off x="9587410" y="5951692"/>
            <a:ext cx="1107996" cy="369332"/>
          </a:xfrm>
          <a:prstGeom prst="rect">
            <a:avLst/>
          </a:prstGeom>
        </p:spPr>
        <p:txBody>
          <a:bodyPr wrap="none">
            <a:spAutoFit/>
          </a:bodyPr>
          <a:lstStyle/>
          <a:p>
            <a:r>
              <a:rPr lang="zh-CN" altLang="en-US" dirty="0">
                <a:latin typeface="STIX Two Math" panose="02020603050405020304" pitchFamily="18" charset="0"/>
                <a:cs typeface="STIX Two Math" panose="02020603050405020304" pitchFamily="18" charset="0"/>
              </a:rPr>
              <a:t>网络参数</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457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457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486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86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457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457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86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6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457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457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486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457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486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2" grpId="0" animBg="1"/>
      <p:bldP spid="1048663" grpId="0" animBg="1"/>
      <p:bldP spid="1048664" grpId="0" animBg="1"/>
      <p:bldP spid="1048665" grpId="0" animBg="1"/>
      <p:bldP spid="1048666" grpId="0" animBg="1"/>
      <p:bldP spid="1048668" grpId="0" animBg="1"/>
      <p:bldP spid="104866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6869" y="215152"/>
            <a:ext cx="9850273"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损失函数的优化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随机梯度下降</a:t>
            </a:r>
          </a:p>
        </p:txBody>
      </p:sp>
      <mc:AlternateContent xmlns:mc="http://schemas.openxmlformats.org/markup-compatibility/2006" xmlns:a14="http://schemas.microsoft.com/office/drawing/2010/main">
        <mc:Choice Requires="a14">
          <p:sp>
            <p:nvSpPr>
              <p:cNvPr id="4" name="矩形 3"/>
              <p:cNvSpPr/>
              <p:nvPr/>
            </p:nvSpPr>
            <p:spPr>
              <a:xfrm>
                <a:off x="5615982" y="1237619"/>
                <a:ext cx="7131830" cy="13123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𝑳</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𝒘</m:t>
                          </m:r>
                        </m:e>
                      </m:d>
                      <m:r>
                        <a:rPr lang="en-US" altLang="zh-CN" sz="2800" b="1" i="1">
                          <a:latin typeface="Cambria Math" panose="02040503050406030204" pitchFamily="18" charset="0"/>
                        </a:rPr>
                        <m:t>= </m:t>
                      </m:r>
                      <m:f>
                        <m:fPr>
                          <m:ctrlPr>
                            <a:rPr lang="en-US" altLang="zh-CN" sz="2800" b="1" i="1">
                              <a:latin typeface="Cambria Math" panose="02040503050406030204" pitchFamily="18" charset="0"/>
                            </a:rPr>
                          </m:ctrlPr>
                        </m:fPr>
                        <m:num>
                          <m:r>
                            <a:rPr lang="en-US" altLang="zh-CN" sz="2800" b="1" i="1">
                              <a:latin typeface="Cambria Math" panose="02040503050406030204" pitchFamily="18" charset="0"/>
                            </a:rPr>
                            <m:t>𝟏</m:t>
                          </m:r>
                        </m:num>
                        <m:den>
                          <m:r>
                            <a:rPr lang="en-US" altLang="zh-CN" sz="2800" b="1" i="1">
                              <a:latin typeface="Cambria Math" panose="02040503050406030204" pitchFamily="18" charset="0"/>
                            </a:rPr>
                            <m:t>𝑵</m:t>
                          </m:r>
                        </m:den>
                      </m:f>
                      <m:nary>
                        <m:naryPr>
                          <m:chr m:val="∑"/>
                          <m:ctrlPr>
                            <a:rPr lang="en-US" altLang="zh-CN" sz="2800" b="1" i="1">
                              <a:latin typeface="Cambria Math" panose="02040503050406030204" pitchFamily="18" charset="0"/>
                            </a:rPr>
                          </m:ctrlPr>
                        </m:naryPr>
                        <m:sub>
                          <m:r>
                            <m:rPr>
                              <m:brk m:alnAt="23"/>
                            </m:rPr>
                            <a:rPr lang="en-US" altLang="zh-CN" sz="2800" b="1" i="1">
                              <a:latin typeface="Cambria Math" panose="02040503050406030204" pitchFamily="18" charset="0"/>
                            </a:rPr>
                            <m:t>𝒊</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up>
                          <m:r>
                            <a:rPr lang="en-US" altLang="zh-CN" sz="2800" b="1" i="1">
                              <a:latin typeface="Cambria Math" panose="02040503050406030204" pitchFamily="18" charset="0"/>
                            </a:rPr>
                            <m:t>𝑵</m:t>
                          </m:r>
                        </m:sup>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𝑳</m:t>
                              </m:r>
                            </m:e>
                            <m:sub>
                              <m:r>
                                <a:rPr lang="en-US" altLang="zh-CN" sz="2800" b="1" i="1">
                                  <a:latin typeface="Cambria Math" panose="02040503050406030204" pitchFamily="18" charset="0"/>
                                </a:rPr>
                                <m:t>𝒊</m:t>
                              </m:r>
                            </m:sub>
                          </m:sSub>
                          <m:d>
                            <m:dPr>
                              <m:ctrlPr>
                                <a:rPr lang="en-US" altLang="zh-CN" sz="2800" b="1" i="1">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𝒙</m:t>
                                  </m:r>
                                </m:e>
                                <m:sub>
                                  <m:r>
                                    <a:rPr lang="en-US" altLang="zh-CN" sz="2800" b="1" i="1">
                                      <a:latin typeface="Cambria Math" panose="02040503050406030204" pitchFamily="18" charset="0"/>
                                    </a:rPr>
                                    <m:t>𝒊</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𝒚</m:t>
                                  </m:r>
                                </m:e>
                                <m:sub>
                                  <m:r>
                                    <a:rPr lang="en-US" altLang="zh-CN" sz="2800" b="1" i="1">
                                      <a:latin typeface="Cambria Math" panose="02040503050406030204" pitchFamily="18" charset="0"/>
                                    </a:rPr>
                                    <m:t>𝒊</m:t>
                                  </m:r>
                                </m:sub>
                              </m:sSub>
                              <m:r>
                                <a:rPr lang="en-US" altLang="zh-CN" sz="2800" b="1" i="1">
                                  <a:latin typeface="Cambria Math" panose="02040503050406030204" pitchFamily="18" charset="0"/>
                                </a:rPr>
                                <m:t>,</m:t>
                              </m:r>
                              <m:r>
                                <a:rPr lang="en-US" altLang="zh-CN" sz="2800" b="1" i="1">
                                  <a:latin typeface="Cambria Math" panose="02040503050406030204" pitchFamily="18" charset="0"/>
                                </a:rPr>
                                <m:t>𝑾</m:t>
                              </m:r>
                            </m:e>
                          </m:d>
                        </m:e>
                      </m:nary>
                    </m:oMath>
                  </m:oMathPara>
                </a14:m>
                <a:endParaRPr lang="zh-CN" altLang="en-US" sz="2800" b="1" dirty="0"/>
              </a:p>
            </p:txBody>
          </p:sp>
        </mc:Choice>
        <mc:Fallback xmlns="">
          <p:sp>
            <p:nvSpPr>
              <p:cNvPr id="4" name="矩形 3"/>
              <p:cNvSpPr>
                <a:spLocks noRot="1" noChangeAspect="1" noMove="1" noResize="1" noEditPoints="1" noAdjustHandles="1" noChangeArrowheads="1" noChangeShapeType="1" noTextEdit="1"/>
              </p:cNvSpPr>
              <p:nvPr/>
            </p:nvSpPr>
            <p:spPr>
              <a:xfrm>
                <a:off x="5615982" y="1237619"/>
                <a:ext cx="7131830" cy="1312347"/>
              </a:xfrm>
              <a:prstGeom prst="rect">
                <a:avLst/>
              </a:prstGeom>
              <a:blipFill>
                <a:blip r:embed="rId2"/>
                <a:stretch>
                  <a:fillRect/>
                </a:stretch>
              </a:blipFill>
            </p:spPr>
            <p:txBody>
              <a:bodyPr/>
              <a:lstStyle/>
              <a:p>
                <a:r>
                  <a:rPr lang="zh-CN" altLang="en-US">
                    <a:noFill/>
                  </a:rPr>
                  <a:t> </a:t>
                </a:r>
              </a:p>
            </p:txBody>
          </p:sp>
        </mc:Fallback>
      </mc:AlternateContent>
      <p:sp>
        <p:nvSpPr>
          <p:cNvPr id="5" name="文本框 4"/>
          <p:cNvSpPr txBox="1"/>
          <p:nvPr/>
        </p:nvSpPr>
        <p:spPr>
          <a:xfrm>
            <a:off x="-2" y="2456795"/>
            <a:ext cx="12192002" cy="3970318"/>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损失函数可以计算分类器在训练样本中的每一步表现</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我们可以进一步设定</a:t>
            </a:r>
            <a:r>
              <a:rPr lang="zh-CN" altLang="en-US" sz="2800" b="1" dirty="0">
                <a:latin typeface="微软雅黑" panose="020B0503020204020204" pitchFamily="34" charset="-122"/>
                <a:ea typeface="微软雅黑" panose="020B0503020204020204" pitchFamily="34" charset="-122"/>
              </a:rPr>
              <a:t>数据集的总误差  </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整个训练集误差的平均值</a:t>
            </a:r>
            <a:endParaRPr lang="en-US" altLang="zh-CN" sz="2800" b="1" dirty="0">
              <a:latin typeface="微软雅黑" panose="020B0503020204020204" pitchFamily="34" charset="-122"/>
              <a:ea typeface="微软雅黑" panose="020B0503020204020204" pitchFamily="34" charset="-122"/>
            </a:endParaRPr>
          </a:p>
          <a:p>
            <a:r>
              <a:rPr lang="zh-CN" altLang="en-US" sz="2800" b="1" dirty="0">
                <a:solidFill>
                  <a:srgbClr val="333399"/>
                </a:solidFill>
                <a:latin typeface="微软雅黑" panose="020B0503020204020204" pitchFamily="34" charset="-122"/>
                <a:ea typeface="微软雅黑" panose="020B0503020204020204" pitchFamily="34" charset="-122"/>
              </a:rPr>
              <a:t>实际上训练集的样本一般都很大</a:t>
            </a:r>
            <a:r>
              <a:rPr lang="zh-CN" altLang="en-US" sz="2800" dirty="0">
                <a:latin typeface="微软雅黑" panose="020B0503020204020204" pitchFamily="34" charset="-122"/>
                <a:ea typeface="微软雅黑" panose="020B0503020204020204" pitchFamily="34" charset="-122"/>
              </a:rPr>
              <a:t>，比如如果使用</a:t>
            </a:r>
            <a:r>
              <a:rPr lang="en-US" altLang="zh-CN" sz="2800" dirty="0">
                <a:latin typeface="微软雅黑" panose="020B0503020204020204" pitchFamily="34" charset="-122"/>
                <a:ea typeface="微软雅黑" panose="020B0503020204020204" pitchFamily="34" charset="-122"/>
              </a:rPr>
              <a:t>ImageNet</a:t>
            </a:r>
            <a:r>
              <a:rPr lang="zh-CN" altLang="en-US" sz="2800" dirty="0">
                <a:latin typeface="微软雅黑" panose="020B0503020204020204" pitchFamily="34" charset="-122"/>
                <a:ea typeface="微软雅黑" panose="020B0503020204020204" pitchFamily="34" charset="-122"/>
              </a:rPr>
              <a:t>数据集，样本数量超过</a:t>
            </a:r>
            <a:r>
              <a:rPr lang="en-US" altLang="zh-CN" sz="2800" dirty="0">
                <a:latin typeface="微软雅黑" panose="020B0503020204020204" pitchFamily="34" charset="-122"/>
                <a:ea typeface="微软雅黑" panose="020B0503020204020204" pitchFamily="34" charset="-122"/>
              </a:rPr>
              <a:t>130</a:t>
            </a:r>
            <a:r>
              <a:rPr lang="zh-CN" altLang="en-US" sz="2800" dirty="0">
                <a:latin typeface="微软雅黑" panose="020B0503020204020204" pitchFamily="34" charset="-122"/>
                <a:ea typeface="微软雅黑" panose="020B0503020204020204" pitchFamily="34" charset="-122"/>
              </a:rPr>
              <a:t>万，一次性计算整个数据集样本的损失成本非常高。</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对于整体样本的损失函数梯度值，相当于每个单项误差梯度值的总和，</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如果我们计算完整个训练集的总误差再根据梯度值进行更新权重，无疑会</a:t>
            </a:r>
            <a:r>
              <a:rPr lang="zh-CN" altLang="en-US" sz="2800" b="1" dirty="0">
                <a:latin typeface="微软雅黑" panose="020B0503020204020204" pitchFamily="34" charset="-122"/>
                <a:ea typeface="微软雅黑" panose="020B0503020204020204" pitchFamily="34" charset="-122"/>
              </a:rPr>
              <a:t>非常非常慢</a:t>
            </a:r>
            <a:endParaRPr lang="en-US" altLang="zh-CN" sz="2800" b="1"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我们可以从一次更新多少样本划分优化方式</a:t>
            </a:r>
          </a:p>
        </p:txBody>
      </p:sp>
      <p:sp>
        <p:nvSpPr>
          <p:cNvPr id="6" name="文本框 5"/>
          <p:cNvSpPr txBox="1"/>
          <p:nvPr/>
        </p:nvSpPr>
        <p:spPr>
          <a:xfrm>
            <a:off x="753033" y="1527606"/>
            <a:ext cx="3711390"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梯度下降弊端</a:t>
            </a:r>
          </a:p>
        </p:txBody>
      </p:sp>
    </p:spTree>
    <p:extLst>
      <p:ext uri="{BB962C8B-B14F-4D97-AF65-F5344CB8AC3E}">
        <p14:creationId xmlns:p14="http://schemas.microsoft.com/office/powerpoint/2010/main" val="3776052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6869" y="215152"/>
            <a:ext cx="9850273"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损失函数的优化</a:t>
            </a:r>
          </a:p>
        </p:txBody>
      </p:sp>
      <p:sp>
        <p:nvSpPr>
          <p:cNvPr id="7" name="矩形 6"/>
          <p:cNvSpPr/>
          <p:nvPr/>
        </p:nvSpPr>
        <p:spPr>
          <a:xfrm>
            <a:off x="491118" y="1164134"/>
            <a:ext cx="10660975" cy="5693866"/>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333399"/>
                </a:solidFill>
                <a:latin typeface="微软雅黑" panose="020B0503020204020204" pitchFamily="34" charset="-122"/>
                <a:ea typeface="微软雅黑" panose="020B0503020204020204" pitchFamily="34" charset="-122"/>
              </a:rPr>
              <a:t>梯度下降</a:t>
            </a:r>
            <a:r>
              <a:rPr lang="zh-CN" altLang="en-US" sz="2800" dirty="0">
                <a:latin typeface="微软雅黑" panose="020B0503020204020204" pitchFamily="34" charset="-122"/>
                <a:ea typeface="微软雅黑" panose="020B0503020204020204" pitchFamily="34" charset="-122"/>
              </a:rPr>
              <a:t>：计算完所有的样本损失后，根据梯度值更新权重。也就是所有的样本都有贡献，都参与调整权重，其计算得到的是一个标准梯度。因而理论上来说一次更新的幅度是比较大的。如果样本不多的情况下，这样收敛的速度会更快。</a:t>
            </a: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b="1" dirty="0">
                <a:solidFill>
                  <a:srgbClr val="333399"/>
                </a:solidFill>
                <a:latin typeface="微软雅黑" panose="020B0503020204020204" pitchFamily="34" charset="-122"/>
                <a:ea typeface="微软雅黑" panose="020B0503020204020204" pitchFamily="34" charset="-122"/>
              </a:rPr>
              <a:t>随机梯度下降</a:t>
            </a:r>
            <a:r>
              <a:rPr lang="zh-CN" altLang="en-US" sz="2800" dirty="0">
                <a:latin typeface="微软雅黑" panose="020B0503020204020204" pitchFamily="34" charset="-122"/>
                <a:ea typeface="微软雅黑" panose="020B0503020204020204" pitchFamily="34" charset="-122"/>
              </a:rPr>
              <a:t>：随机也就是说用样本中的一个例子来近似所有的样本，来调整权重，因而随机梯度下降是会带来一定的问题，因为计算得到的并不是准确的一个梯度，容易陷入到局部最优解中</a:t>
            </a: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b="1" dirty="0">
                <a:solidFill>
                  <a:srgbClr val="333399"/>
                </a:solidFill>
                <a:latin typeface="微软雅黑" panose="020B0503020204020204" pitchFamily="34" charset="-122"/>
                <a:ea typeface="微软雅黑" panose="020B0503020204020204" pitchFamily="34" charset="-122"/>
              </a:rPr>
              <a:t>批量梯度下降</a:t>
            </a:r>
            <a:r>
              <a:rPr lang="zh-CN" altLang="en-US" sz="2800" dirty="0">
                <a:latin typeface="微软雅黑" panose="020B0503020204020204" pitchFamily="34" charset="-122"/>
                <a:ea typeface="微软雅黑" panose="020B0503020204020204" pitchFamily="34" charset="-122"/>
              </a:rPr>
              <a:t>：批量的梯度下降就是一种折中的方法，他用了一些小样本来近似全部的，其本质就是随机指定一个例子替代样本不太准</a:t>
            </a:r>
            <a:r>
              <a:rPr lang="zh-CN" altLang="en-US" sz="2800">
                <a:latin typeface="微软雅黑" panose="020B0503020204020204" pitchFamily="34" charset="-122"/>
                <a:ea typeface="微软雅黑" panose="020B0503020204020204" pitchFamily="34" charset="-122"/>
              </a:rPr>
              <a:t>，那比如用30</a:t>
            </a:r>
            <a:r>
              <a:rPr lang="zh-CN" altLang="en-US" sz="2800" dirty="0">
                <a:latin typeface="微软雅黑" panose="020B0503020204020204" pitchFamily="34" charset="-122"/>
                <a:ea typeface="微软雅黑" panose="020B0503020204020204" pitchFamily="34" charset="-122"/>
              </a:rPr>
              <a:t>个50个</a:t>
            </a:r>
            <a:r>
              <a:rPr lang="zh-CN" altLang="en-US" sz="2800">
                <a:latin typeface="微软雅黑" panose="020B0503020204020204" pitchFamily="34" charset="-122"/>
                <a:ea typeface="微软雅黑" panose="020B0503020204020204" pitchFamily="34" charset="-122"/>
              </a:rPr>
              <a:t>样本那就比</a:t>
            </a:r>
            <a:r>
              <a:rPr lang="zh-CN" altLang="en-US" sz="2800" dirty="0">
                <a:latin typeface="微软雅黑" panose="020B0503020204020204" pitchFamily="34" charset="-122"/>
                <a:ea typeface="微软雅黑" panose="020B0503020204020204" pitchFamily="34" charset="-122"/>
              </a:rPr>
              <a:t>随机的要准</a:t>
            </a:r>
            <a:r>
              <a:rPr lang="zh-CN" altLang="en-US" sz="2800">
                <a:latin typeface="微软雅黑" panose="020B0503020204020204" pitchFamily="34" charset="-122"/>
                <a:ea typeface="微软雅黑" panose="020B0503020204020204" pitchFamily="34" charset="-122"/>
              </a:rPr>
              <a:t>不少了，</a:t>
            </a:r>
            <a:r>
              <a:rPr lang="zh-CN" altLang="en-US" sz="2800" dirty="0">
                <a:latin typeface="微软雅黑" panose="020B0503020204020204" pitchFamily="34" charset="-122"/>
                <a:ea typeface="微软雅黑" panose="020B0503020204020204" pitchFamily="34" charset="-122"/>
              </a:rPr>
              <a:t>而且批量的话还是非常可以反映样本的一个分布情况的。</a:t>
            </a: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r>
              <a:rPr lang="zh-CN" altLang="en-US" sz="2800" b="1" dirty="0">
                <a:solidFill>
                  <a:srgbClr val="333399"/>
                </a:solidFill>
                <a:latin typeface="微软雅黑" panose="020B0503020204020204" pitchFamily="34" charset="-122"/>
                <a:ea typeface="微软雅黑" panose="020B0503020204020204" pitchFamily="34" charset="-122"/>
              </a:rPr>
              <a:t>批量梯度下降是深度学习中最常见的下降类型</a:t>
            </a:r>
          </a:p>
        </p:txBody>
      </p:sp>
    </p:spTree>
    <p:extLst>
      <p:ext uri="{BB962C8B-B14F-4D97-AF65-F5344CB8AC3E}">
        <p14:creationId xmlns:p14="http://schemas.microsoft.com/office/powerpoint/2010/main" val="1386067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86869" y="215152"/>
            <a:ext cx="9850273"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损失函数的优化</a:t>
            </a:r>
            <a:r>
              <a:rPr lang="en-US" altLang="zh-CN" sz="3200"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批量梯度下降</a:t>
            </a:r>
          </a:p>
        </p:txBody>
      </p:sp>
      <p:sp>
        <p:nvSpPr>
          <p:cNvPr id="3" name="文本框 2"/>
          <p:cNvSpPr txBox="1"/>
          <p:nvPr/>
        </p:nvSpPr>
        <p:spPr>
          <a:xfrm>
            <a:off x="286868" y="1608881"/>
            <a:ext cx="6347538" cy="452431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它并非计算整个训练集的误差和梯度值，而是在每一次迭代中，选取一小部分训练样本，也叫小批量</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minibatch</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按惯例这里都去</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次幂，常用数字</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64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128</a:t>
            </a:r>
            <a:r>
              <a:rPr lang="zh-CN" altLang="en-US" sz="2400" dirty="0">
                <a:latin typeface="微软雅黑" panose="020B0503020204020204" pitchFamily="34" charset="-122"/>
                <a:ea typeface="微软雅黑" panose="020B0503020204020204" pitchFamily="34" charset="-122"/>
              </a:rPr>
              <a:t>。然后我们用</a:t>
            </a:r>
            <a:r>
              <a:rPr lang="en-US" altLang="zh-CN" sz="2400" dirty="0" err="1">
                <a:latin typeface="微软雅黑" panose="020B0503020204020204" pitchFamily="34" charset="-122"/>
                <a:ea typeface="微软雅黑" panose="020B0503020204020204" pitchFamily="34" charset="-122"/>
              </a:rPr>
              <a:t>minibatch</a:t>
            </a:r>
            <a:r>
              <a:rPr lang="zh-CN" altLang="en-US" sz="2400" dirty="0">
                <a:latin typeface="微软雅黑" panose="020B0503020204020204" pitchFamily="34" charset="-122"/>
                <a:ea typeface="微软雅黑" panose="020B0503020204020204" pitchFamily="34" charset="-122"/>
              </a:rPr>
              <a:t>来估算误差总和以及实际梯度。</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这是随机的，因为你可以把它当做对真实数值期望的一种蒙特卡洛估计</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下面这个网站可以帮助你更好理解用梯度下降训练线性分类器究竟是怎么回事</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hlinkClick r:id="rId2"/>
              </a:rPr>
              <a:t>http://vision.stanford.edu/teaching/cs231n-demos/linear-classify/</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406" y="1863523"/>
            <a:ext cx="5405650" cy="3942293"/>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130" y="1909822"/>
            <a:ext cx="5405650" cy="3942293"/>
          </a:xfrm>
          <a:prstGeom prst="rect">
            <a:avLst/>
          </a:prstGeom>
        </p:spPr>
      </p:pic>
    </p:spTree>
    <p:extLst>
      <p:ext uri="{BB962C8B-B14F-4D97-AF65-F5344CB8AC3E}">
        <p14:creationId xmlns:p14="http://schemas.microsoft.com/office/powerpoint/2010/main" val="143009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模型训练</a:t>
            </a:r>
          </a:p>
        </p:txBody>
      </p:sp>
      <p:sp>
        <p:nvSpPr>
          <p:cNvPr id="7" name="文本框 6"/>
          <p:cNvSpPr txBox="1"/>
          <p:nvPr/>
        </p:nvSpPr>
        <p:spPr>
          <a:xfrm>
            <a:off x="3232700" y="100352"/>
            <a:ext cx="2988860" cy="830997"/>
          </a:xfrm>
          <a:prstGeom prst="rect">
            <a:avLst/>
          </a:prstGeom>
          <a:solidFill>
            <a:schemeClr val="bg1">
              <a:lumMod val="75000"/>
            </a:schemeClr>
          </a:solidFill>
        </p:spPr>
        <p:txBody>
          <a:bodyPr wrap="square" rtlCol="0">
            <a:spAutoFit/>
          </a:bodyPr>
          <a:lstStyle/>
          <a:p>
            <a:pPr algn="ctr"/>
            <a:r>
              <a:rPr lang="zh-CN" altLang="en-US" sz="2400" b="1" dirty="0">
                <a:solidFill>
                  <a:schemeClr val="bg1"/>
                </a:solidFill>
              </a:rPr>
              <a:t>任务</a:t>
            </a:r>
            <a:r>
              <a:rPr lang="en-US" altLang="zh-CN" sz="2400" b="1" dirty="0">
                <a:solidFill>
                  <a:schemeClr val="bg1"/>
                </a:solidFill>
              </a:rPr>
              <a:t>A </a:t>
            </a:r>
            <a:r>
              <a:rPr lang="zh-CN" altLang="en-US" sz="2400" b="1" dirty="0">
                <a:solidFill>
                  <a:schemeClr val="bg1"/>
                </a:solidFill>
              </a:rPr>
              <a:t>一元回归模型训练</a:t>
            </a:r>
          </a:p>
        </p:txBody>
      </p:sp>
      <p:sp>
        <p:nvSpPr>
          <p:cNvPr id="5" name="Rectangle 1"/>
          <p:cNvSpPr>
            <a:spLocks noChangeArrowheads="1"/>
          </p:cNvSpPr>
          <p:nvPr/>
        </p:nvSpPr>
        <p:spPr bwMode="auto">
          <a:xfrm>
            <a:off x="0" y="1225689"/>
            <a:ext cx="8247529" cy="56323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import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random</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#定义反向传递</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def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train(model,x,y,learning_rate,batch_size,epoch):</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for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in </a:t>
            </a:r>
            <a:r>
              <a:rPr kumimoji="0" lang="zh-CN" altLang="zh-CN" b="0"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range</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(epoch):</a:t>
            </a:r>
            <a:r>
              <a:rPr lang="zh-CN" altLang="zh-CN" i="1" dirty="0">
                <a:solidFill>
                  <a:srgbClr val="808080"/>
                </a:solidFill>
                <a:latin typeface="微软雅黑" panose="020B0503020204020204" pitchFamily="34" charset="-122"/>
                <a:ea typeface="微软雅黑" panose="020B0503020204020204" pitchFamily="34" charset="-122"/>
              </a:rPr>
              <a:t> #次数</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tmp = </a:t>
            </a:r>
            <a:r>
              <a:rPr kumimoji="0" lang="zh-CN" altLang="zh-CN" b="0"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list</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0"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zip</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(x, y))</a:t>
            </a:r>
            <a:r>
              <a:rPr lang="zh-CN" altLang="zh-CN" dirty="0">
                <a:solidFill>
                  <a:srgbClr val="000000"/>
                </a:solidFill>
                <a:latin typeface="微软雅黑" panose="020B0503020204020204" pitchFamily="34" charset="-122"/>
                <a:ea typeface="微软雅黑" panose="020B0503020204020204" pitchFamily="34" charset="-122"/>
              </a:rPr>
              <a:t> </a:t>
            </a:r>
            <a:r>
              <a:rPr lang="zh-CN" altLang="zh-CN" i="1" dirty="0">
                <a:solidFill>
                  <a:srgbClr val="808080"/>
                </a:solidFill>
                <a:latin typeface="微软雅黑" panose="020B0503020204020204" pitchFamily="34" charset="-122"/>
                <a:ea typeface="微软雅黑" panose="020B0503020204020204" pitchFamily="34" charset="-122"/>
              </a:rPr>
              <a:t>#洗牌</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random.shuffle(tmp)</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x,y = </a:t>
            </a:r>
            <a:r>
              <a:rPr kumimoji="0" lang="zh-CN" altLang="zh-CN" b="0"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zip</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(*tmp)</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for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b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in </a:t>
            </a:r>
            <a:r>
              <a:rPr kumimoji="0" lang="zh-CN" altLang="zh-CN" b="0"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range</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0</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0"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len</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(x),batch_size):</a:t>
            </a:r>
            <a:r>
              <a:rPr lang="zh-CN" altLang="zh-CN" dirty="0">
                <a:solidFill>
                  <a:srgbClr val="000000"/>
                </a:solidFill>
                <a:latin typeface="微软雅黑" panose="020B0503020204020204" pitchFamily="34" charset="-122"/>
                <a:ea typeface="微软雅黑" panose="020B0503020204020204" pitchFamily="34" charset="-122"/>
              </a:rPr>
              <a:t> </a:t>
            </a:r>
            <a:r>
              <a:rPr lang="zh-CN" altLang="zh-CN" i="1" dirty="0">
                <a:solidFill>
                  <a:srgbClr val="808080"/>
                </a:solidFill>
                <a:latin typeface="微软雅黑" panose="020B0503020204020204" pitchFamily="34" charset="-122"/>
                <a:ea typeface="微软雅黑" panose="020B0503020204020204" pitchFamily="34" charset="-122"/>
              </a:rPr>
              <a:t>#批量</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with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tf.GradientTape()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as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tape:</a:t>
            </a:r>
            <a:r>
              <a:rPr lang="zh-CN" altLang="zh-CN" dirty="0">
                <a:solidFill>
                  <a:srgbClr val="000000"/>
                </a:solidFill>
                <a:latin typeface="微软雅黑" panose="020B0503020204020204" pitchFamily="34" charset="-122"/>
                <a:ea typeface="微软雅黑" panose="020B0503020204020204" pitchFamily="34" charset="-122"/>
              </a:rPr>
              <a:t> </a:t>
            </a:r>
            <a:r>
              <a:rPr lang="zh-CN" altLang="zh-CN" i="1" dirty="0">
                <a:solidFill>
                  <a:srgbClr val="808080"/>
                </a:solidFill>
                <a:latin typeface="微软雅黑" panose="020B0503020204020204" pitchFamily="34" charset="-122"/>
                <a:ea typeface="微软雅黑" panose="020B0503020204020204" pitchFamily="34" charset="-122"/>
              </a:rPr>
              <a:t>#梯度</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loss_value = loss(model(x[b:b + batch_size]),y[b:b+batch_size])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dW,db = tape.gradient(loss_value,[model.w,model.b])</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a:t>
            </a: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#更新参数</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model.w.assign_sub(dW * learning_rate)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model.b.assign_sub(dW * learning_rate)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a:t>
            </a:r>
            <a:r>
              <a:rPr kumimoji="0" lang="zh-CN" altLang="zh-CN" b="0"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print</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1" i="0" u="none" strike="noStrike" cap="none" normalizeH="0" baseline="0" dirty="0">
                <a:ln>
                  <a:noFill/>
                </a:ln>
                <a:solidFill>
                  <a:srgbClr val="008080"/>
                </a:solidFill>
                <a:effectLst/>
                <a:latin typeface="微软雅黑" panose="020B0503020204020204" pitchFamily="34" charset="-122"/>
                <a:ea typeface="微软雅黑" panose="020B0503020204020204" pitchFamily="34" charset="-122"/>
              </a:rPr>
              <a:t>"Training loss为"</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0"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str</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(loss_value.numpy()))</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#学习</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train(model,train_x,train_y,</a:t>
            </a:r>
            <a:r>
              <a:rPr kumimoji="0" lang="zh-CN" altLang="zh-CN" b="0" i="0" u="none" strike="noStrike" cap="none" normalizeH="0" baseline="0" dirty="0">
                <a:ln>
                  <a:noFill/>
                </a:ln>
                <a:solidFill>
                  <a:srgbClr val="660099"/>
                </a:solidFill>
                <a:effectLst/>
                <a:latin typeface="微软雅黑" panose="020B0503020204020204" pitchFamily="34" charset="-122"/>
                <a:ea typeface="微软雅黑" panose="020B0503020204020204" pitchFamily="34" charset="-122"/>
              </a:rPr>
              <a:t>learning_rate</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0.01</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0" i="0" u="none" strike="noStrike" cap="none" normalizeH="0" baseline="0" dirty="0">
                <a:ln>
                  <a:noFill/>
                </a:ln>
                <a:solidFill>
                  <a:srgbClr val="660099"/>
                </a:solidFill>
                <a:effectLst/>
                <a:latin typeface="微软雅黑" panose="020B0503020204020204" pitchFamily="34" charset="-122"/>
                <a:ea typeface="微软雅黑" panose="020B0503020204020204" pitchFamily="34" charset="-122"/>
              </a:rPr>
              <a:t>batch_size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a:t>
            </a:r>
            <a:r>
              <a:rPr kumimoji="0" lang="zh-CN" altLang="zh-CN"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2</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0" i="0" u="none" strike="noStrike" cap="none" normalizeH="0" baseline="0" dirty="0">
                <a:ln>
                  <a:noFill/>
                </a:ln>
                <a:solidFill>
                  <a:srgbClr val="660099"/>
                </a:solidFill>
                <a:effectLst/>
                <a:latin typeface="微软雅黑" panose="020B0503020204020204" pitchFamily="34" charset="-122"/>
                <a:ea typeface="微软雅黑" panose="020B0503020204020204" pitchFamily="34" charset="-122"/>
              </a:rPr>
              <a:t>epoch</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10</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#评估</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test_p = model(test_x)</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print</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zh-CN" altLang="zh-CN" b="1" i="0" u="none" strike="noStrike" cap="none" normalizeH="0" baseline="0" dirty="0">
                <a:ln>
                  <a:noFill/>
                </a:ln>
                <a:solidFill>
                  <a:srgbClr val="008080"/>
                </a:solidFill>
                <a:effectLst/>
                <a:latin typeface="微软雅黑" panose="020B0503020204020204" pitchFamily="34" charset="-122"/>
                <a:ea typeface="微软雅黑" panose="020B0503020204020204" pitchFamily="34" charset="-122"/>
              </a:rPr>
              <a:t>"Final Test loss: %s"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%loss(test_p,test_y).numpy())</a:t>
            </a:r>
            <a:endParaRPr kumimoji="0"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9137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algn="just">
              <a:defRPr/>
            </a:pPr>
            <a:r>
              <a:rPr lang="zh-CN" altLang="en-US" sz="3200" dirty="0">
                <a:solidFill>
                  <a:srgbClr val="C00000"/>
                </a:solidFill>
                <a:latin typeface="微软雅黑" panose="020B0503020204020204" charset="-122"/>
                <a:ea typeface="微软雅黑" panose="020B0503020204020204" charset="-122"/>
                <a:cs typeface="微软雅黑" panose="020B0503020204020204" charset="-122"/>
              </a:rPr>
              <a:t>模型训练</a:t>
            </a:r>
          </a:p>
        </p:txBody>
      </p:sp>
      <p:sp>
        <p:nvSpPr>
          <p:cNvPr id="3" name="Rectangle 1"/>
          <p:cNvSpPr>
            <a:spLocks noChangeArrowheads="1"/>
          </p:cNvSpPr>
          <p:nvPr/>
        </p:nvSpPr>
        <p:spPr bwMode="auto">
          <a:xfrm>
            <a:off x="0" y="1174020"/>
            <a:ext cx="12192000" cy="590931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import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random</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def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train(model,x,y,learning_rate,batch_size,epoch):</a:t>
            </a:r>
            <a:r>
              <a:rPr lang="zh-CN" altLang="zh-CN" i="1" dirty="0">
                <a:solidFill>
                  <a:srgbClr val="808080"/>
                </a:solidFill>
                <a:latin typeface="微软雅黑" panose="020B0503020204020204" pitchFamily="34" charset="-122"/>
                <a:ea typeface="微软雅黑" panose="020B0503020204020204" pitchFamily="34" charset="-122"/>
              </a:rPr>
              <a:t>#定义反向传递</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for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in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range(epoch):</a:t>
            </a:r>
            <a:r>
              <a:rPr lang="zh-CN" altLang="zh-CN" i="1" dirty="0">
                <a:solidFill>
                  <a:srgbClr val="808080"/>
                </a:solidFill>
                <a:latin typeface="微软雅黑" panose="020B0503020204020204" pitchFamily="34" charset="-122"/>
                <a:ea typeface="微软雅黑" panose="020B0503020204020204" pitchFamily="34" charset="-122"/>
              </a:rPr>
              <a:t> #次数</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tmp = list(zip(x, y))</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random.shuffle(tmp)</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x,y = zip(*tmp)</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for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b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in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range(</a:t>
            </a:r>
            <a:r>
              <a:rPr kumimoji="0" lang="zh-CN" altLang="zh-CN"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0</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,len(x),batch_size):</a:t>
            </a:r>
            <a:r>
              <a:rPr lang="zh-CN" altLang="zh-CN" i="1" dirty="0">
                <a:solidFill>
                  <a:srgbClr val="808080"/>
                </a:solidFill>
                <a:latin typeface="微软雅黑" panose="020B0503020204020204" pitchFamily="34" charset="-122"/>
                <a:ea typeface="微软雅黑" panose="020B0503020204020204" pitchFamily="34" charset="-122"/>
              </a:rPr>
              <a:t> #批量</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with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tf.GradientTape() </a:t>
            </a:r>
            <a:r>
              <a:rPr kumimoji="0" lang="zh-CN" altLang="zh-CN" b="1" i="0" u="none" strike="noStrike" cap="none" normalizeH="0" baseline="0" dirty="0">
                <a:ln>
                  <a:noFill/>
                </a:ln>
                <a:solidFill>
                  <a:srgbClr val="000080"/>
                </a:solidFill>
                <a:effectLst/>
                <a:latin typeface="微软雅黑" panose="020B0503020204020204" pitchFamily="34" charset="-122"/>
                <a:ea typeface="微软雅黑" panose="020B0503020204020204" pitchFamily="34" charset="-122"/>
              </a:rPr>
              <a:t>as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tape:</a:t>
            </a:r>
            <a:r>
              <a:rPr lang="zh-CN" altLang="zh-CN" i="1" dirty="0">
                <a:solidFill>
                  <a:srgbClr val="808080"/>
                </a:solidFill>
                <a:latin typeface="微软雅黑" panose="020B0503020204020204" pitchFamily="34" charset="-122"/>
                <a:ea typeface="微软雅黑" panose="020B0503020204020204" pitchFamily="34" charset="-122"/>
              </a:rPr>
              <a:t> #梯度</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loss_value = loss(model(x[b:b+batch_size]),y[b:b+batch_size])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dW1,db1,dW2,db2,dW3,db3 = tape.gradient(loss_value,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[model.W1,model.b1,model.W2,model.b2,model.W3,model.b3])</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t>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model.W1.assign_sub(dW1 * learning_rate</a:t>
            </a:r>
            <a:r>
              <a:rPr lang="zh-CN" altLang="zh-CN" dirty="0">
                <a:solidFill>
                  <a:srgbClr val="000000"/>
                </a:solidFill>
                <a:latin typeface="微软雅黑" panose="020B0503020204020204" pitchFamily="34" charset="-122"/>
                <a:ea typeface="微软雅黑" panose="020B0503020204020204" pitchFamily="34" charset="-122"/>
              </a:rPr>
              <a:t>) </a:t>
            </a:r>
            <a:r>
              <a:rPr lang="zh-CN" altLang="zh-CN" i="1" dirty="0">
                <a:solidFill>
                  <a:srgbClr val="808080"/>
                </a:solidFill>
                <a:latin typeface="微软雅黑" panose="020B0503020204020204" pitchFamily="34" charset="-122"/>
                <a:ea typeface="微软雅黑" panose="020B0503020204020204" pitchFamily="34" charset="-122"/>
              </a:rPr>
              <a:t>#更新参数</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model.b1.assign_sub(db1 * learning_rate)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model.W2.assign_sub(dW2 * learning_rate)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model.b2.assign_sub(db2 * learning_rate)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model.W3.assign_sub(dW3 * learning_rate)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model.b3.assign_sub(db3 * learning_rate)</a:t>
            </a:r>
            <a:b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        print(</a:t>
            </a:r>
            <a:r>
              <a:rPr kumimoji="0" lang="zh-CN" altLang="zh-CN" b="1" i="0" u="none" strike="noStrike" cap="none" normalizeH="0" baseline="0" dirty="0">
                <a:ln>
                  <a:noFill/>
                </a:ln>
                <a:solidFill>
                  <a:srgbClr val="008080"/>
                </a:solidFill>
                <a:effectLst/>
                <a:latin typeface="微软雅黑" panose="020B0503020204020204" pitchFamily="34" charset="-122"/>
                <a:ea typeface="微软雅黑" panose="020B0503020204020204" pitchFamily="34" charset="-122"/>
              </a:rPr>
              <a:t>"epoch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+str(e),</a:t>
            </a:r>
            <a:r>
              <a:rPr kumimoji="0" lang="zh-CN" altLang="zh-CN" b="1" i="0" u="none" strike="noStrike" cap="none" normalizeH="0" baseline="0" dirty="0">
                <a:ln>
                  <a:noFill/>
                </a:ln>
                <a:solidFill>
                  <a:srgbClr val="008080"/>
                </a:solidFill>
                <a:effectLst/>
                <a:latin typeface="微软雅黑" panose="020B0503020204020204" pitchFamily="34" charset="-122"/>
                <a:ea typeface="微软雅黑" panose="020B0503020204020204" pitchFamily="34" charset="-122"/>
              </a:rPr>
              <a:t>" loss:"</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+str(loss_value.numpy()),</a:t>
            </a:r>
            <a:r>
              <a:rPr kumimoji="0" lang="zh-CN" altLang="zh-CN" b="1" i="0" u="none" strike="noStrike" cap="none" normalizeH="0" baseline="0" dirty="0">
                <a:ln>
                  <a:noFill/>
                </a:ln>
                <a:solidFill>
                  <a:srgbClr val="008080"/>
                </a:solidFill>
                <a:effectLst/>
                <a:latin typeface="微软雅黑" panose="020B0503020204020204" pitchFamily="34" charset="-122"/>
                <a:ea typeface="微软雅黑" panose="020B0503020204020204" pitchFamily="34" charset="-122"/>
              </a:rPr>
              <a:t>" test accuary:"</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endParaRPr kumimoji="0" lang="en-US"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dirty="0">
                <a:solidFill>
                  <a:srgbClr val="000000"/>
                </a:solidFill>
                <a:latin typeface="微软雅黑" panose="020B0503020204020204" pitchFamily="34" charset="-122"/>
                <a:ea typeface="微软雅黑" panose="020B0503020204020204" pitchFamily="34" charset="-122"/>
              </a:rPr>
              <a:t>						</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str(accuracy(model(test_x),test_y).numpy()))</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train(model,train_x,train_y,learning_rate=</a:t>
            </a:r>
            <a:r>
              <a:rPr kumimoji="0" lang="zh-CN" altLang="zh-CN"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0.001</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,batch_size =</a:t>
            </a:r>
            <a:r>
              <a:rPr kumimoji="0" lang="zh-CN" altLang="zh-CN"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128</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,epoch=</a:t>
            </a:r>
            <a:r>
              <a:rPr kumimoji="0" lang="zh-CN" altLang="zh-CN"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10</a:t>
            </a: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lang="zh-CN" altLang="zh-CN" i="1" dirty="0">
                <a:solidFill>
                  <a:srgbClr val="808080"/>
                </a:solidFill>
                <a:latin typeface="微软雅黑" panose="020B0503020204020204" pitchFamily="34" charset="-122"/>
                <a:ea typeface="微软雅黑" panose="020B0503020204020204" pitchFamily="34" charset="-122"/>
              </a:rPr>
              <a:t> #学习</a:t>
            </a:r>
            <a:br>
              <a:rPr kumimoji="0" lang="zh-CN" altLang="zh-CN" b="0" i="1" u="none" strike="noStrike" cap="none" normalizeH="0" baseline="0" dirty="0">
                <a:ln>
                  <a:noFill/>
                </a:ln>
                <a:solidFill>
                  <a:srgbClr val="808080"/>
                </a:solidFill>
                <a:effectLst/>
                <a:latin typeface="微软雅黑" panose="020B0503020204020204" pitchFamily="34" charset="-122"/>
                <a:ea typeface="微软雅黑" panose="020B0503020204020204" pitchFamily="34" charset="-122"/>
              </a:rPr>
            </a:br>
            <a:r>
              <a:rPr kumimoji="0" lang="zh-CN" altLang="zh-CN"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test_p =model(test_x)</a:t>
            </a:r>
            <a:r>
              <a:rPr lang="zh-CN" altLang="zh-CN" i="1" dirty="0">
                <a:solidFill>
                  <a:srgbClr val="808080"/>
                </a:solidFill>
                <a:latin typeface="微软雅黑" panose="020B0503020204020204" pitchFamily="34" charset="-122"/>
                <a:ea typeface="微软雅黑" panose="020B0503020204020204" pitchFamily="34" charset="-122"/>
              </a:rPr>
              <a:t> #评估</a:t>
            </a:r>
            <a:endParaRPr kumimoji="0" lang="zh-CN"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7594420" y="1951212"/>
            <a:ext cx="3808685" cy="830997"/>
          </a:xfrm>
          <a:prstGeom prst="rect">
            <a:avLst/>
          </a:prstGeom>
          <a:solidFill>
            <a:schemeClr val="bg1">
              <a:lumMod val="75000"/>
            </a:schemeClr>
          </a:solidFill>
        </p:spPr>
        <p:txBody>
          <a:bodyPr wrap="square" rtlCol="0">
            <a:spAutoFit/>
          </a:bodyPr>
          <a:lstStyle/>
          <a:p>
            <a:pPr algn="ctr"/>
            <a:r>
              <a:rPr lang="zh-CN" altLang="en-US" sz="2400" b="1" dirty="0">
                <a:solidFill>
                  <a:schemeClr val="bg1"/>
                </a:solidFill>
              </a:rPr>
              <a:t>任务</a:t>
            </a:r>
            <a:r>
              <a:rPr lang="en-US" altLang="zh-CN" sz="2400" b="1" dirty="0">
                <a:solidFill>
                  <a:schemeClr val="bg1"/>
                </a:solidFill>
              </a:rPr>
              <a:t>B </a:t>
            </a:r>
            <a:r>
              <a:rPr lang="zh-CN" altLang="en-US" sz="2400" b="1" dirty="0">
                <a:solidFill>
                  <a:schemeClr val="bg1"/>
                </a:solidFill>
              </a:rPr>
              <a:t>手写体数字识别模型训练</a:t>
            </a:r>
          </a:p>
        </p:txBody>
      </p:sp>
    </p:spTree>
    <p:extLst>
      <p:ext uri="{BB962C8B-B14F-4D97-AF65-F5344CB8AC3E}">
        <p14:creationId xmlns:p14="http://schemas.microsoft.com/office/powerpoint/2010/main" val="4092004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标题 1"/>
          <p:cNvSpPr>
            <a:spLocks noGrp="1"/>
          </p:cNvSpPr>
          <p:nvPr>
            <p:ph type="title"/>
          </p:nvPr>
        </p:nvSpPr>
        <p:spPr/>
        <p:txBody>
          <a:bodyPr/>
          <a:lstStyle/>
          <a:p>
            <a:r>
              <a:rPr lang="zh-CN" altLang="en-US" dirty="0"/>
              <a:t>如何计算梯度？</a:t>
            </a:r>
          </a:p>
        </p:txBody>
      </p:sp>
      <p:sp>
        <p:nvSpPr>
          <p:cNvPr id="1048675" name="内容占位符 2"/>
          <p:cNvSpPr>
            <a:spLocks noGrp="1"/>
          </p:cNvSpPr>
          <p:nvPr>
            <p:ph idx="1"/>
          </p:nvPr>
        </p:nvSpPr>
        <p:spPr/>
        <p:txBody>
          <a:bodyPr/>
          <a:lstStyle/>
          <a:p>
            <a:r>
              <a:rPr lang="zh-CN" altLang="en-US" dirty="0"/>
              <a:t>神经网络为一个复杂的复合函数</a:t>
            </a:r>
            <a:endParaRPr lang="en-US" altLang="zh-CN" dirty="0"/>
          </a:p>
          <a:p>
            <a:pPr lvl="1"/>
            <a:r>
              <a:rPr lang="zh-CN" altLang="en-US" dirty="0"/>
              <a:t>链式法则</a:t>
            </a:r>
            <a:endParaRPr lang="en-US" altLang="zh-CN" dirty="0"/>
          </a:p>
          <a:p>
            <a:pPr marL="0" indent="0">
              <a:buNone/>
            </a:pPr>
            <a:endParaRPr lang="en-US" altLang="zh-CN" dirty="0"/>
          </a:p>
          <a:p>
            <a:endParaRPr lang="en-US" altLang="zh-CN" dirty="0"/>
          </a:p>
          <a:p>
            <a:r>
              <a:rPr lang="zh-CN" altLang="en-US" dirty="0"/>
              <a:t>反向传播算法</a:t>
            </a:r>
            <a:endParaRPr lang="en-US" altLang="zh-CN" dirty="0"/>
          </a:p>
          <a:p>
            <a:pPr lvl="1"/>
            <a:r>
              <a:rPr lang="zh-CN" altLang="en-US" dirty="0"/>
              <a:t>根据前馈网络的特点而设计的高效方法</a:t>
            </a:r>
            <a:endParaRPr lang="en-US" altLang="zh-CN" dirty="0"/>
          </a:p>
          <a:p>
            <a:pPr lvl="1"/>
            <a:endParaRPr lang="en-US" altLang="zh-CN" dirty="0"/>
          </a:p>
          <a:p>
            <a:pPr lvl="1"/>
            <a:endParaRPr lang="en-US" altLang="zh-CN"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209800"/>
            <a:ext cx="8950823" cy="7620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8675">
                                            <p:txEl>
                                              <p:pRg st="4" end="4"/>
                                            </p:txEl>
                                          </p:spTgt>
                                        </p:tgtEl>
                                        <p:attrNameLst>
                                          <p:attrName>style.visibility</p:attrName>
                                        </p:attrNameLst>
                                      </p:cBhvr>
                                      <p:to>
                                        <p:strVal val="visible"/>
                                      </p:to>
                                    </p:set>
                                    <p:animEffect transition="in" filter="fade">
                                      <p:cBhvr>
                                        <p:cTn id="7" dur="500"/>
                                        <p:tgtEl>
                                          <p:spTgt spid="104867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48675">
                                            <p:txEl>
                                              <p:pRg st="5" end="5"/>
                                            </p:txEl>
                                          </p:spTgt>
                                        </p:tgtEl>
                                        <p:attrNameLst>
                                          <p:attrName>style.visibility</p:attrName>
                                        </p:attrNameLst>
                                      </p:cBhvr>
                                      <p:to>
                                        <p:strVal val="visible"/>
                                      </p:to>
                                    </p:set>
                                    <p:animEffect transition="in" filter="fade">
                                      <p:cBhvr>
                                        <p:cTn id="10" dur="500"/>
                                        <p:tgtEl>
                                          <p:spTgt spid="1048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标题 1"/>
          <p:cNvSpPr>
            <a:spLocks noGrp="1"/>
          </p:cNvSpPr>
          <p:nvPr>
            <p:ph type="ctrTitle"/>
          </p:nvPr>
        </p:nvSpPr>
        <p:spPr/>
        <p:txBody>
          <a:bodyPr/>
          <a:lstStyle/>
          <a:p>
            <a:r>
              <a:rPr lang="zh-CN" altLang="en-US" dirty="0"/>
              <a:t>神经元</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标题 1"/>
          <p:cNvSpPr>
            <a:spLocks noGrp="1"/>
          </p:cNvSpPr>
          <p:nvPr>
            <p:ph type="ctrTitle"/>
          </p:nvPr>
        </p:nvSpPr>
        <p:spPr/>
        <p:txBody>
          <a:bodyPr/>
          <a:lstStyle/>
          <a:p>
            <a:r>
              <a:rPr lang="zh-CN" altLang="en-US" dirty="0"/>
              <a:t>反向传播算法</a:t>
            </a:r>
          </a:p>
        </p:txBody>
      </p:sp>
    </p:spTree>
    <p:extLst>
      <p:ext uri="{BB962C8B-B14F-4D97-AF65-F5344CB8AC3E}">
        <p14:creationId xmlns:p14="http://schemas.microsoft.com/office/powerpoint/2010/main" val="4042350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a:spLocks noGrp="1"/>
          </p:cNvSpPr>
          <p:nvPr>
            <p:ph type="title"/>
          </p:nvPr>
        </p:nvSpPr>
        <p:spPr/>
        <p:txBody>
          <a:bodyPr/>
          <a:lstStyle/>
          <a:p>
            <a:r>
              <a:rPr lang="zh-CN" altLang="en-US" dirty="0"/>
              <a:t>矩阵微积分</a:t>
            </a:r>
          </a:p>
        </p:txBody>
      </p:sp>
      <p:sp>
        <p:nvSpPr>
          <p:cNvPr id="1048678" name="内容占位符 2"/>
          <p:cNvSpPr>
            <a:spLocks noGrp="1"/>
          </p:cNvSpPr>
          <p:nvPr>
            <p:ph idx="1"/>
          </p:nvPr>
        </p:nvSpPr>
        <p:spPr/>
        <p:txBody>
          <a:bodyPr/>
          <a:lstStyle/>
          <a:p>
            <a:r>
              <a:rPr lang="zh-CN" altLang="en-US" dirty="0"/>
              <a:t>矩阵微积分（</a:t>
            </a:r>
            <a:r>
              <a:rPr lang="en-US" altLang="zh-CN" dirty="0"/>
              <a:t>Matrix Calculus</a:t>
            </a:r>
            <a:r>
              <a:rPr lang="zh-CN" altLang="en-US" dirty="0"/>
              <a:t>）是多元微积分的一种表达方式，即使用矩阵和向量来表示因变量每个成分关于自变量每个成分的偏导数。</a:t>
            </a:r>
            <a:endParaRPr lang="en-US" altLang="zh-CN" dirty="0"/>
          </a:p>
          <a:p>
            <a:r>
              <a:rPr lang="zh-CN" altLang="en-US" dirty="0"/>
              <a:t>分母布局</a:t>
            </a:r>
            <a:endParaRPr lang="en-US" altLang="zh-CN" dirty="0"/>
          </a:p>
          <a:p>
            <a:pPr lvl="1"/>
            <a:r>
              <a:rPr lang="zh-CN" altLang="en-US" dirty="0"/>
              <a:t>标量关于向量的偏导数</a:t>
            </a:r>
            <a:endParaRPr lang="en-US" altLang="zh-CN" dirty="0"/>
          </a:p>
          <a:p>
            <a:pPr lvl="1"/>
            <a:endParaRPr lang="en-US" altLang="zh-CN" dirty="0"/>
          </a:p>
          <a:p>
            <a:pPr lvl="1"/>
            <a:endParaRPr lang="en-US" altLang="zh-CN" dirty="0"/>
          </a:p>
          <a:p>
            <a:pPr lvl="1"/>
            <a:r>
              <a:rPr lang="zh-CN" altLang="en-US" dirty="0"/>
              <a:t>向量关于向量的偏导数</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pic>
        <p:nvPicPr>
          <p:cNvPr id="2097191" name="图片 4"/>
          <p:cNvPicPr>
            <a:picLocks noChangeAspect="1"/>
          </p:cNvPicPr>
          <p:nvPr/>
        </p:nvPicPr>
        <p:blipFill>
          <a:blip r:embed="rId2"/>
          <a:stretch>
            <a:fillRect/>
          </a:stretch>
        </p:blipFill>
        <p:spPr>
          <a:xfrm>
            <a:off x="5173627" y="3048000"/>
            <a:ext cx="2751173" cy="778343"/>
          </a:xfrm>
          <a:prstGeom prst="rect">
            <a:avLst/>
          </a:prstGeom>
        </p:spPr>
      </p:pic>
      <p:pic>
        <p:nvPicPr>
          <p:cNvPr id="2097192" name="图片 6"/>
          <p:cNvPicPr>
            <a:picLocks noChangeAspect="1"/>
          </p:cNvPicPr>
          <p:nvPr/>
        </p:nvPicPr>
        <p:blipFill>
          <a:blip r:embed="rId3"/>
          <a:stretch>
            <a:fillRect/>
          </a:stretch>
        </p:blipFill>
        <p:spPr>
          <a:xfrm>
            <a:off x="4724400" y="4267200"/>
            <a:ext cx="4419600" cy="19574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标题 1"/>
          <p:cNvSpPr>
            <a:spLocks noGrp="1"/>
          </p:cNvSpPr>
          <p:nvPr>
            <p:ph type="title"/>
          </p:nvPr>
        </p:nvSpPr>
        <p:spPr/>
        <p:txBody>
          <a:bodyPr/>
          <a:lstStyle/>
          <a:p>
            <a:r>
              <a:rPr lang="zh-CN" altLang="en-US" dirty="0"/>
              <a:t>链式法则</a:t>
            </a:r>
          </a:p>
        </p:txBody>
      </p:sp>
      <p:sp>
        <p:nvSpPr>
          <p:cNvPr id="1048680" name="内容占位符 2"/>
          <p:cNvSpPr>
            <a:spLocks noGrp="1"/>
          </p:cNvSpPr>
          <p:nvPr>
            <p:ph idx="1"/>
          </p:nvPr>
        </p:nvSpPr>
        <p:spPr/>
        <p:txBody>
          <a:bodyPr/>
          <a:lstStyle/>
          <a:p>
            <a:r>
              <a:rPr lang="zh-CN" altLang="en-US" dirty="0"/>
              <a:t>链式法则（</a:t>
            </a:r>
            <a:r>
              <a:rPr lang="en-US" altLang="zh-CN" dirty="0"/>
              <a:t>Chain Rule</a:t>
            </a:r>
            <a:r>
              <a:rPr lang="zh-CN" altLang="en-US" dirty="0"/>
              <a:t>）是在微积分中求复合函数导数的一种常用方法。</a:t>
            </a:r>
          </a:p>
        </p:txBody>
      </p:sp>
      <p:pic>
        <p:nvPicPr>
          <p:cNvPr id="2097193" name="图片 4"/>
          <p:cNvPicPr>
            <a:picLocks noChangeAspect="1"/>
          </p:cNvPicPr>
          <p:nvPr/>
        </p:nvPicPr>
        <p:blipFill>
          <a:blip r:embed="rId2"/>
          <a:stretch>
            <a:fillRect/>
          </a:stretch>
        </p:blipFill>
        <p:spPr>
          <a:xfrm>
            <a:off x="1143000" y="2057400"/>
            <a:ext cx="4756646" cy="1216666"/>
          </a:xfrm>
          <a:prstGeom prst="rect">
            <a:avLst/>
          </a:prstGeom>
        </p:spPr>
      </p:pic>
      <p:pic>
        <p:nvPicPr>
          <p:cNvPr id="2097194" name="图片 6"/>
          <p:cNvPicPr>
            <a:picLocks noChangeAspect="1"/>
          </p:cNvPicPr>
          <p:nvPr/>
        </p:nvPicPr>
        <p:blipFill>
          <a:blip r:embed="rId3"/>
          <a:stretch>
            <a:fillRect/>
          </a:stretch>
        </p:blipFill>
        <p:spPr>
          <a:xfrm>
            <a:off x="1066800" y="3402045"/>
            <a:ext cx="5486400" cy="286775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标题 1"/>
          <p:cNvSpPr>
            <a:spLocks noGrp="1"/>
          </p:cNvSpPr>
          <p:nvPr>
            <p:ph type="title"/>
          </p:nvPr>
        </p:nvSpPr>
        <p:spPr/>
        <p:txBody>
          <a:bodyPr/>
          <a:lstStyle/>
          <a:p>
            <a:r>
              <a:rPr lang="zh-CN" altLang="en-US" dirty="0"/>
              <a:t>反向传播算法</a:t>
            </a:r>
          </a:p>
        </p:txBody>
      </p:sp>
      <p:pic>
        <p:nvPicPr>
          <p:cNvPr id="2097195" name="图片 3"/>
          <p:cNvPicPr>
            <a:picLocks noChangeAspect="1"/>
          </p:cNvPicPr>
          <p:nvPr/>
        </p:nvPicPr>
        <p:blipFill>
          <a:blip r:embed="rId3"/>
          <a:stretch>
            <a:fillRect/>
          </a:stretch>
        </p:blipFill>
        <p:spPr>
          <a:xfrm>
            <a:off x="2133601" y="2626754"/>
            <a:ext cx="2981579" cy="1604493"/>
          </a:xfrm>
          <a:prstGeom prst="rect">
            <a:avLst/>
          </a:prstGeom>
        </p:spPr>
      </p:pic>
      <p:pic>
        <p:nvPicPr>
          <p:cNvPr id="2097196" name="图片 5"/>
          <p:cNvPicPr>
            <a:picLocks noChangeAspect="1"/>
          </p:cNvPicPr>
          <p:nvPr/>
        </p:nvPicPr>
        <p:blipFill>
          <a:blip r:embed="rId4"/>
          <a:stretch>
            <a:fillRect/>
          </a:stretch>
        </p:blipFill>
        <p:spPr>
          <a:xfrm>
            <a:off x="6096000" y="623676"/>
            <a:ext cx="4199022" cy="2459427"/>
          </a:xfrm>
          <a:prstGeom prst="rect">
            <a:avLst/>
          </a:prstGeom>
        </p:spPr>
      </p:pic>
      <p:cxnSp>
        <p:nvCxnSpPr>
          <p:cNvPr id="3145743" name="直接箭头连接符 7"/>
          <p:cNvCxnSpPr>
            <a:cxnSpLocks/>
          </p:cNvCxnSpPr>
          <p:nvPr/>
        </p:nvCxnSpPr>
        <p:spPr>
          <a:xfrm flipV="1">
            <a:off x="3886200" y="1411923"/>
            <a:ext cx="2057400" cy="12148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45744" name="直接箭头连接符 8"/>
          <p:cNvCxnSpPr>
            <a:cxnSpLocks/>
          </p:cNvCxnSpPr>
          <p:nvPr/>
        </p:nvCxnSpPr>
        <p:spPr>
          <a:xfrm>
            <a:off x="3810000" y="4343399"/>
            <a:ext cx="1676400" cy="12236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097197" name="图片 12"/>
          <p:cNvPicPr>
            <a:picLocks noChangeAspect="1"/>
          </p:cNvPicPr>
          <p:nvPr/>
        </p:nvPicPr>
        <p:blipFill>
          <a:blip r:embed="rId5"/>
          <a:stretch>
            <a:fillRect/>
          </a:stretch>
        </p:blipFill>
        <p:spPr>
          <a:xfrm>
            <a:off x="6188896" y="5257910"/>
            <a:ext cx="3327933" cy="831984"/>
          </a:xfrm>
          <a:prstGeom prst="rect">
            <a:avLst/>
          </a:prstGeom>
        </p:spPr>
      </p:pic>
      <p:pic>
        <p:nvPicPr>
          <p:cNvPr id="2097198" name="图片 16"/>
          <p:cNvPicPr>
            <a:picLocks noChangeAspect="1"/>
          </p:cNvPicPr>
          <p:nvPr/>
        </p:nvPicPr>
        <p:blipFill>
          <a:blip r:embed="rId6"/>
          <a:stretch>
            <a:fillRect/>
          </a:stretch>
        </p:blipFill>
        <p:spPr>
          <a:xfrm>
            <a:off x="5946464" y="3733801"/>
            <a:ext cx="3812796" cy="831983"/>
          </a:xfrm>
          <a:prstGeom prst="rect">
            <a:avLst/>
          </a:prstGeom>
        </p:spPr>
      </p:pic>
      <p:pic>
        <p:nvPicPr>
          <p:cNvPr id="2097199" name="图片 19"/>
          <p:cNvPicPr>
            <a:picLocks noChangeAspect="1"/>
          </p:cNvPicPr>
          <p:nvPr/>
        </p:nvPicPr>
        <p:blipFill>
          <a:blip r:embed="rId7"/>
          <a:stretch>
            <a:fillRect/>
          </a:stretch>
        </p:blipFill>
        <p:spPr>
          <a:xfrm>
            <a:off x="1752601" y="1254289"/>
            <a:ext cx="3242499" cy="599100"/>
          </a:xfrm>
          <a:prstGeom prst="rect">
            <a:avLst/>
          </a:prstGeom>
          <a:ln>
            <a:solidFill>
              <a:srgbClr val="FF0000"/>
            </a:solidFill>
          </a:ln>
        </p:spPr>
      </p:pic>
      <p:cxnSp>
        <p:nvCxnSpPr>
          <p:cNvPr id="3145745" name="直接箭头连接符 21"/>
          <p:cNvCxnSpPr>
            <a:cxnSpLocks/>
            <a:stCxn id="2097195" idx="3"/>
          </p:cNvCxnSpPr>
          <p:nvPr/>
        </p:nvCxnSpPr>
        <p:spPr>
          <a:xfrm>
            <a:off x="5115180" y="3429000"/>
            <a:ext cx="980821"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48682" name="文本框 2"/>
          <p:cNvSpPr txBox="1"/>
          <p:nvPr/>
        </p:nvSpPr>
        <p:spPr>
          <a:xfrm>
            <a:off x="10151962" y="3965126"/>
            <a:ext cx="877163" cy="369332"/>
          </a:xfrm>
          <a:prstGeom prst="rect">
            <a:avLst/>
          </a:prstGeom>
          <a:noFill/>
        </p:spPr>
        <p:txBody>
          <a:bodyPr wrap="none" rtlCol="0">
            <a:spAutoFit/>
          </a:bodyPr>
          <a:lstStyle/>
          <a:p>
            <a:r>
              <a:rPr lang="zh-CN" altLang="en-US" dirty="0">
                <a:solidFill>
                  <a:srgbClr val="FF0000"/>
                </a:solidFill>
              </a:rPr>
              <a:t>误差项</a:t>
            </a:r>
          </a:p>
        </p:txBody>
      </p:sp>
      <p:sp>
        <p:nvSpPr>
          <p:cNvPr id="2" name="矩形 1"/>
          <p:cNvSpPr/>
          <p:nvPr/>
        </p:nvSpPr>
        <p:spPr>
          <a:xfrm>
            <a:off x="9601200" y="4343399"/>
            <a:ext cx="2362200" cy="646331"/>
          </a:xfrm>
          <a:prstGeom prst="rect">
            <a:avLst/>
          </a:prstGeom>
        </p:spPr>
        <p:txBody>
          <a:bodyPr wrap="square">
            <a:spAutoFit/>
          </a:bodyPr>
          <a:lstStyle/>
          <a:p>
            <a:r>
              <a:rPr lang="zh-CN" altLang="en-US" dirty="0"/>
              <a:t>反映了最终损失对第</a:t>
            </a:r>
            <a:r>
              <a:rPr lang="en-US" altLang="zh-CN" i="1" dirty="0"/>
              <a:t>l</a:t>
            </a:r>
            <a:r>
              <a:rPr lang="zh-CN" altLang="en-US" dirty="0"/>
              <a:t>层神经元的敏感程度</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0" name="图片 23"/>
          <p:cNvPicPr>
            <a:picLocks noChangeAspect="1"/>
          </p:cNvPicPr>
          <p:nvPr/>
        </p:nvPicPr>
        <p:blipFill>
          <a:blip r:embed="rId3"/>
          <a:stretch>
            <a:fillRect/>
          </a:stretch>
        </p:blipFill>
        <p:spPr>
          <a:xfrm>
            <a:off x="4566448" y="3569816"/>
            <a:ext cx="4803396" cy="2598704"/>
          </a:xfrm>
          <a:prstGeom prst="rect">
            <a:avLst/>
          </a:prstGeom>
        </p:spPr>
      </p:pic>
      <p:sp>
        <p:nvSpPr>
          <p:cNvPr id="1048683" name="标题 1"/>
          <p:cNvSpPr>
            <a:spLocks noGrp="1"/>
          </p:cNvSpPr>
          <p:nvPr>
            <p:ph type="title"/>
          </p:nvPr>
        </p:nvSpPr>
        <p:spPr/>
        <p:txBody>
          <a:bodyPr/>
          <a:lstStyle/>
          <a:p>
            <a:r>
              <a:rPr lang="zh-CN" altLang="en-US" dirty="0"/>
              <a:t>计算</a:t>
            </a:r>
          </a:p>
        </p:txBody>
      </p:sp>
      <p:pic>
        <p:nvPicPr>
          <p:cNvPr id="2097201" name="图片 16"/>
          <p:cNvPicPr>
            <a:picLocks noChangeAspect="1"/>
          </p:cNvPicPr>
          <p:nvPr/>
        </p:nvPicPr>
        <p:blipFill>
          <a:blip r:embed="rId4"/>
          <a:stretch>
            <a:fillRect/>
          </a:stretch>
        </p:blipFill>
        <p:spPr>
          <a:xfrm>
            <a:off x="1633530" y="376136"/>
            <a:ext cx="3200400" cy="698353"/>
          </a:xfrm>
          <a:prstGeom prst="rect">
            <a:avLst/>
          </a:prstGeom>
        </p:spPr>
      </p:pic>
      <p:cxnSp>
        <p:nvCxnSpPr>
          <p:cNvPr id="3145746" name="直接箭头连接符 21"/>
          <p:cNvCxnSpPr>
            <a:cxnSpLocks/>
          </p:cNvCxnSpPr>
          <p:nvPr/>
        </p:nvCxnSpPr>
        <p:spPr>
          <a:xfrm flipH="1" flipV="1">
            <a:off x="3233730" y="4306870"/>
            <a:ext cx="2021586" cy="2102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97202" name="图片 4"/>
          <p:cNvPicPr>
            <a:picLocks noChangeAspect="1"/>
          </p:cNvPicPr>
          <p:nvPr/>
        </p:nvPicPr>
        <p:blipFill>
          <a:blip r:embed="rId5"/>
          <a:stretch>
            <a:fillRect/>
          </a:stretch>
        </p:blipFill>
        <p:spPr>
          <a:xfrm>
            <a:off x="838200" y="1997268"/>
            <a:ext cx="3728248" cy="477585"/>
          </a:xfrm>
          <a:prstGeom prst="rect">
            <a:avLst/>
          </a:prstGeom>
          <a:ln>
            <a:solidFill>
              <a:schemeClr val="accent3"/>
            </a:solidFill>
          </a:ln>
        </p:spPr>
      </p:pic>
      <p:pic>
        <p:nvPicPr>
          <p:cNvPr id="2097203" name="图片 9"/>
          <p:cNvPicPr>
            <a:picLocks noChangeAspect="1"/>
          </p:cNvPicPr>
          <p:nvPr/>
        </p:nvPicPr>
        <p:blipFill>
          <a:blip r:embed="rId6"/>
          <a:stretch>
            <a:fillRect/>
          </a:stretch>
        </p:blipFill>
        <p:spPr>
          <a:xfrm>
            <a:off x="838200" y="1287498"/>
            <a:ext cx="1919706" cy="609600"/>
          </a:xfrm>
          <a:prstGeom prst="rect">
            <a:avLst/>
          </a:prstGeom>
          <a:ln>
            <a:solidFill>
              <a:schemeClr val="accent3"/>
            </a:solidFill>
          </a:ln>
        </p:spPr>
      </p:pic>
      <p:pic>
        <p:nvPicPr>
          <p:cNvPr id="2097204" name="图片 11"/>
          <p:cNvPicPr>
            <a:picLocks noChangeAspect="1"/>
          </p:cNvPicPr>
          <p:nvPr/>
        </p:nvPicPr>
        <p:blipFill>
          <a:blip r:embed="rId7"/>
          <a:stretch>
            <a:fillRect/>
          </a:stretch>
        </p:blipFill>
        <p:spPr>
          <a:xfrm>
            <a:off x="8564459" y="2735543"/>
            <a:ext cx="2328220" cy="781833"/>
          </a:xfrm>
          <a:prstGeom prst="rect">
            <a:avLst/>
          </a:prstGeom>
        </p:spPr>
      </p:pic>
      <p:pic>
        <p:nvPicPr>
          <p:cNvPr id="2097205" name="图片 14"/>
          <p:cNvPicPr>
            <a:picLocks noChangeAspect="1"/>
          </p:cNvPicPr>
          <p:nvPr/>
        </p:nvPicPr>
        <p:blipFill>
          <a:blip r:embed="rId8"/>
          <a:stretch>
            <a:fillRect/>
          </a:stretch>
        </p:blipFill>
        <p:spPr>
          <a:xfrm>
            <a:off x="1299321" y="2868475"/>
            <a:ext cx="2917170" cy="1402681"/>
          </a:xfrm>
          <a:prstGeom prst="rect">
            <a:avLst/>
          </a:prstGeom>
        </p:spPr>
      </p:pic>
      <p:cxnSp>
        <p:nvCxnSpPr>
          <p:cNvPr id="3145747" name="直接箭头连接符 20"/>
          <p:cNvCxnSpPr>
            <a:cxnSpLocks/>
          </p:cNvCxnSpPr>
          <p:nvPr/>
        </p:nvCxnSpPr>
        <p:spPr>
          <a:xfrm flipV="1">
            <a:off x="6588034" y="3126460"/>
            <a:ext cx="1752600" cy="11804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7202"/>
                                        </p:tgtEl>
                                        <p:attrNameLst>
                                          <p:attrName>style.visibility</p:attrName>
                                        </p:attrNameLst>
                                      </p:cBhvr>
                                      <p:to>
                                        <p:strVal val="visible"/>
                                      </p:to>
                                    </p:set>
                                    <p:animEffect transition="in" filter="fade">
                                      <p:cBhvr>
                                        <p:cTn id="7" dur="500"/>
                                        <p:tgtEl>
                                          <p:spTgt spid="2097202"/>
                                        </p:tgtEl>
                                      </p:cBhvr>
                                    </p:animEffect>
                                  </p:childTnLst>
                                </p:cTn>
                              </p:par>
                              <p:par>
                                <p:cTn id="8" presetID="10" presetClass="entr" presetSubtype="0" fill="hold" nodeType="withEffect">
                                  <p:stCondLst>
                                    <p:cond delay="0"/>
                                  </p:stCondLst>
                                  <p:childTnLst>
                                    <p:set>
                                      <p:cBhvr>
                                        <p:cTn id="9" dur="1" fill="hold">
                                          <p:stCondLst>
                                            <p:cond delay="0"/>
                                          </p:stCondLst>
                                        </p:cTn>
                                        <p:tgtEl>
                                          <p:spTgt spid="2097203"/>
                                        </p:tgtEl>
                                        <p:attrNameLst>
                                          <p:attrName>style.visibility</p:attrName>
                                        </p:attrNameLst>
                                      </p:cBhvr>
                                      <p:to>
                                        <p:strVal val="visible"/>
                                      </p:to>
                                    </p:set>
                                    <p:animEffect transition="in" filter="fade">
                                      <p:cBhvr>
                                        <p:cTn id="10" dur="500"/>
                                        <p:tgtEl>
                                          <p:spTgt spid="20972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97200"/>
                                        </p:tgtEl>
                                        <p:attrNameLst>
                                          <p:attrName>style.visibility</p:attrName>
                                        </p:attrNameLst>
                                      </p:cBhvr>
                                      <p:to>
                                        <p:strVal val="visible"/>
                                      </p:to>
                                    </p:set>
                                    <p:animEffect transition="in" filter="fade">
                                      <p:cBhvr>
                                        <p:cTn id="15" dur="500"/>
                                        <p:tgtEl>
                                          <p:spTgt spid="209720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7204"/>
                                        </p:tgtEl>
                                        <p:attrNameLst>
                                          <p:attrName>style.visibility</p:attrName>
                                        </p:attrNameLst>
                                      </p:cBhvr>
                                      <p:to>
                                        <p:strVal val="visible"/>
                                      </p:to>
                                    </p:set>
                                    <p:animEffect transition="in" filter="fade">
                                      <p:cBhvr>
                                        <p:cTn id="20" dur="500"/>
                                        <p:tgtEl>
                                          <p:spTgt spid="2097204"/>
                                        </p:tgtEl>
                                      </p:cBhvr>
                                    </p:animEffect>
                                  </p:childTnLst>
                                </p:cTn>
                              </p:par>
                              <p:par>
                                <p:cTn id="21" presetID="10" presetClass="entr" presetSubtype="0" fill="hold" nodeType="withEffect">
                                  <p:stCondLst>
                                    <p:cond delay="0"/>
                                  </p:stCondLst>
                                  <p:childTnLst>
                                    <p:set>
                                      <p:cBhvr>
                                        <p:cTn id="22" dur="1" fill="hold">
                                          <p:stCondLst>
                                            <p:cond delay="0"/>
                                          </p:stCondLst>
                                        </p:cTn>
                                        <p:tgtEl>
                                          <p:spTgt spid="3145746"/>
                                        </p:tgtEl>
                                        <p:attrNameLst>
                                          <p:attrName>style.visibility</p:attrName>
                                        </p:attrNameLst>
                                      </p:cBhvr>
                                      <p:to>
                                        <p:strVal val="visible"/>
                                      </p:to>
                                    </p:set>
                                    <p:animEffect transition="in" filter="fade">
                                      <p:cBhvr>
                                        <p:cTn id="23" dur="500"/>
                                        <p:tgtEl>
                                          <p:spTgt spid="314574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97205"/>
                                        </p:tgtEl>
                                        <p:attrNameLst>
                                          <p:attrName>style.visibility</p:attrName>
                                        </p:attrNameLst>
                                      </p:cBhvr>
                                      <p:to>
                                        <p:strVal val="visible"/>
                                      </p:to>
                                    </p:set>
                                    <p:animEffect transition="in" filter="fade">
                                      <p:cBhvr>
                                        <p:cTn id="28" dur="500"/>
                                        <p:tgtEl>
                                          <p:spTgt spid="2097205"/>
                                        </p:tgtEl>
                                      </p:cBhvr>
                                    </p:animEffect>
                                  </p:childTnLst>
                                </p:cTn>
                              </p:par>
                              <p:par>
                                <p:cTn id="29" presetID="10" presetClass="entr" presetSubtype="0" fill="hold" nodeType="withEffect">
                                  <p:stCondLst>
                                    <p:cond delay="0"/>
                                  </p:stCondLst>
                                  <p:childTnLst>
                                    <p:set>
                                      <p:cBhvr>
                                        <p:cTn id="30" dur="1" fill="hold">
                                          <p:stCondLst>
                                            <p:cond delay="0"/>
                                          </p:stCondLst>
                                        </p:cTn>
                                        <p:tgtEl>
                                          <p:spTgt spid="3145747"/>
                                        </p:tgtEl>
                                        <p:attrNameLst>
                                          <p:attrName>style.visibility</p:attrName>
                                        </p:attrNameLst>
                                      </p:cBhvr>
                                      <p:to>
                                        <p:strVal val="visible"/>
                                      </p:to>
                                    </p:set>
                                    <p:animEffect transition="in" filter="fade">
                                      <p:cBhvr>
                                        <p:cTn id="31" dur="500"/>
                                        <p:tgtEl>
                                          <p:spTgt spid="3145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标题 1"/>
          <p:cNvSpPr>
            <a:spLocks noGrp="1"/>
          </p:cNvSpPr>
          <p:nvPr>
            <p:ph type="title"/>
          </p:nvPr>
        </p:nvSpPr>
        <p:spPr/>
        <p:txBody>
          <a:bodyPr/>
          <a:lstStyle/>
          <a:p>
            <a:r>
              <a:rPr lang="zh-CN" altLang="en-US" dirty="0"/>
              <a:t>反向传播算法</a:t>
            </a:r>
          </a:p>
        </p:txBody>
      </p:sp>
      <p:pic>
        <p:nvPicPr>
          <p:cNvPr id="2097206" name="图片 3"/>
          <p:cNvPicPr>
            <a:picLocks noChangeAspect="1"/>
          </p:cNvPicPr>
          <p:nvPr/>
        </p:nvPicPr>
        <p:blipFill>
          <a:blip r:embed="rId2" cstate="print"/>
          <a:stretch>
            <a:fillRect/>
          </a:stretch>
        </p:blipFill>
        <p:spPr>
          <a:xfrm>
            <a:off x="2133600" y="1371600"/>
            <a:ext cx="7315200" cy="469804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a:t>
            </a:r>
          </a:p>
        </p:txBody>
      </p:sp>
      <p:pic>
        <p:nvPicPr>
          <p:cNvPr id="3" name="图片 2"/>
          <p:cNvPicPr>
            <a:picLocks noChangeAspect="1"/>
          </p:cNvPicPr>
          <p:nvPr/>
        </p:nvPicPr>
        <p:blipFill>
          <a:blip r:embed="rId2"/>
          <a:stretch>
            <a:fillRect/>
          </a:stretch>
        </p:blipFill>
        <p:spPr>
          <a:xfrm>
            <a:off x="609599" y="1524000"/>
            <a:ext cx="11057205" cy="2743200"/>
          </a:xfrm>
          <a:prstGeom prst="rect">
            <a:avLst/>
          </a:prstGeom>
        </p:spPr>
      </p:pic>
    </p:spTree>
    <p:extLst>
      <p:ext uri="{BB962C8B-B14F-4D97-AF65-F5344CB8AC3E}">
        <p14:creationId xmlns:p14="http://schemas.microsoft.com/office/powerpoint/2010/main" val="624771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457200" y="184031"/>
            <a:ext cx="7552381" cy="6285714"/>
          </a:xfrm>
          <a:prstGeom prst="rect">
            <a:avLst/>
          </a:prstGeom>
        </p:spPr>
      </p:pic>
    </p:spTree>
    <p:extLst>
      <p:ext uri="{BB962C8B-B14F-4D97-AF65-F5344CB8AC3E}">
        <p14:creationId xmlns:p14="http://schemas.microsoft.com/office/powerpoint/2010/main" val="3912030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2" name="标题 1"/>
          <p:cNvSpPr>
            <a:spLocks noGrp="1"/>
          </p:cNvSpPr>
          <p:nvPr>
            <p:ph type="title"/>
          </p:nvPr>
        </p:nvSpPr>
        <p:spPr/>
        <p:txBody>
          <a:bodyPr/>
          <a:lstStyle/>
          <a:p>
            <a:r>
              <a:rPr lang="zh-CN" altLang="en-US" dirty="0"/>
              <a:t>反向传播算法 </a:t>
            </a:r>
            <a:r>
              <a:rPr lang="en-US" altLang="zh-CN" dirty="0"/>
              <a:t>(</a:t>
            </a:r>
            <a:r>
              <a:rPr lang="zh-CN" altLang="en-US" dirty="0"/>
              <a:t>自动微分的反向模式）</a:t>
            </a:r>
          </a:p>
        </p:txBody>
      </p:sp>
      <p:sp>
        <p:nvSpPr>
          <p:cNvPr id="1048693" name="内容占位符 2"/>
          <p:cNvSpPr>
            <a:spLocks noGrp="1"/>
          </p:cNvSpPr>
          <p:nvPr>
            <p:ph idx="1"/>
          </p:nvPr>
        </p:nvSpPr>
        <p:spPr/>
        <p:txBody>
          <a:bodyPr/>
          <a:lstStyle/>
          <a:p>
            <a:r>
              <a:rPr lang="zh-CN" altLang="en-US" dirty="0"/>
              <a:t>前馈神经网络的训练过程可以分为以下三步</a:t>
            </a:r>
          </a:p>
          <a:p>
            <a:pPr lvl="1"/>
            <a:r>
              <a:rPr lang="zh-CN" altLang="en-US" sz="2800" dirty="0">
                <a:solidFill>
                  <a:srgbClr val="FF0000"/>
                </a:solidFill>
              </a:rPr>
              <a:t>前向计算</a:t>
            </a:r>
            <a:r>
              <a:rPr lang="zh-CN" altLang="en-US" sz="2800" dirty="0"/>
              <a:t>每一层的状态和激活值，直到最后一层</a:t>
            </a:r>
          </a:p>
          <a:p>
            <a:pPr lvl="1"/>
            <a:r>
              <a:rPr lang="zh-CN" altLang="en-US" sz="2800" dirty="0">
                <a:solidFill>
                  <a:srgbClr val="FF0000"/>
                </a:solidFill>
              </a:rPr>
              <a:t>反向计算</a:t>
            </a:r>
            <a:r>
              <a:rPr lang="zh-CN" altLang="en-US" sz="2800" dirty="0"/>
              <a:t>每一层的参数的偏导数</a:t>
            </a:r>
            <a:endParaRPr lang="en-US" altLang="zh-CN" sz="2800" dirty="0"/>
          </a:p>
          <a:p>
            <a:pPr lvl="1"/>
            <a:r>
              <a:rPr lang="zh-CN" altLang="en-US" sz="2800" dirty="0">
                <a:solidFill>
                  <a:srgbClr val="FF0000"/>
                </a:solidFill>
              </a:rPr>
              <a:t>更新参数</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6" name="标题 1"/>
          <p:cNvSpPr>
            <a:spLocks noGrp="1"/>
          </p:cNvSpPr>
          <p:nvPr>
            <p:ph type="title"/>
          </p:nvPr>
        </p:nvSpPr>
        <p:spPr/>
        <p:txBody>
          <a:bodyPr/>
          <a:lstStyle/>
          <a:p>
            <a:r>
              <a:rPr lang="zh-CN" altLang="en-US" dirty="0"/>
              <a:t>如何实现？</a:t>
            </a:r>
          </a:p>
        </p:txBody>
      </p:sp>
      <p:pic>
        <p:nvPicPr>
          <p:cNvPr id="2097212" name="图片 2"/>
          <p:cNvPicPr>
            <a:picLocks noChangeAspect="1"/>
          </p:cNvPicPr>
          <p:nvPr/>
        </p:nvPicPr>
        <p:blipFill>
          <a:blip r:embed="rId2"/>
          <a:stretch>
            <a:fillRect/>
          </a:stretch>
        </p:blipFill>
        <p:spPr>
          <a:xfrm>
            <a:off x="2286000" y="990600"/>
            <a:ext cx="7772400" cy="54497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内容占位符 3"/>
          <p:cNvPicPr>
            <a:picLocks noChangeAspect="1"/>
          </p:cNvPicPr>
          <p:nvPr/>
        </p:nvPicPr>
        <p:blipFill>
          <a:blip r:embed="rId3"/>
          <a:stretch>
            <a:fillRect/>
          </a:stretch>
        </p:blipFill>
        <p:spPr bwMode="auto">
          <a:xfrm>
            <a:off x="845343" y="1091855"/>
            <a:ext cx="7107238" cy="4581525"/>
          </a:xfrm>
          <a:prstGeom prst="rect">
            <a:avLst/>
          </a:prstGeom>
          <a:noFill/>
          <a:ln>
            <a:noFill/>
          </a:ln>
        </p:spPr>
      </p:pic>
      <p:sp>
        <p:nvSpPr>
          <p:cNvPr id="1048607" name="标题 1"/>
          <p:cNvSpPr>
            <a:spLocks noGrp="1"/>
          </p:cNvSpPr>
          <p:nvPr>
            <p:ph type="title"/>
          </p:nvPr>
        </p:nvSpPr>
        <p:spPr/>
        <p:txBody>
          <a:bodyPr/>
          <a:lstStyle/>
          <a:p>
            <a:r>
              <a:rPr lang="zh-CN" altLang="en-US" dirty="0"/>
              <a:t>生物神经元</a:t>
            </a:r>
          </a:p>
        </p:txBody>
      </p:sp>
      <p:sp>
        <p:nvSpPr>
          <p:cNvPr id="1048608" name="矩形 4"/>
          <p:cNvSpPr/>
          <p:nvPr/>
        </p:nvSpPr>
        <p:spPr>
          <a:xfrm>
            <a:off x="4572000" y="4038600"/>
            <a:ext cx="3962400" cy="954107"/>
          </a:xfrm>
          <a:prstGeom prst="rect">
            <a:avLst/>
          </a:prstGeom>
        </p:spPr>
        <p:txBody>
          <a:bodyPr wrap="square">
            <a:spAutoFit/>
          </a:bodyPr>
          <a:lstStyle/>
          <a:p>
            <a:r>
              <a:rPr lang="zh-CN" altLang="en-US" sz="2800" dirty="0"/>
              <a:t>单个神经细胞只有两种状态：兴奋和抑制</a:t>
            </a:r>
          </a:p>
        </p:txBody>
      </p:sp>
      <p:sp>
        <p:nvSpPr>
          <p:cNvPr id="1048609" name="矩形 7"/>
          <p:cNvSpPr/>
          <p:nvPr/>
        </p:nvSpPr>
        <p:spPr>
          <a:xfrm>
            <a:off x="7772400" y="512782"/>
            <a:ext cx="2557780" cy="358141"/>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mc:AlternateContent xmlns:mc="http://schemas.openxmlformats.org/markup-compatibility/2006" xmlns:p14="http://schemas.microsoft.com/office/powerpoint/2010/main">
        <mc:Choice Requires="p14">
          <p:contentPart p14:bwMode="auto" r:id="rId5">
            <p14:nvContentPartPr>
              <p14:cNvPr id="2097155" name="墨迹 6"/>
              <p14:cNvContentPartPr/>
              <p14:nvPr/>
            </p14:nvContentPartPr>
            <p14:xfrm>
              <a:off x="9720720" y="661320"/>
              <a:ext cx="163080" cy="89640"/>
            </p14:xfrm>
          </p:contentPart>
        </mc:Choice>
        <mc:Fallback xmlns="">
          <p:pic>
            <p:nvPicPr>
              <p:cNvPr id="2097155" name="墨迹 6"/>
              <p:cNvPicPr>
                <a:picLocks/>
              </p:cNvPicPr>
              <p:nvPr/>
            </p:nvPicPr>
            <p:blipFill>
              <a:blip xmlns:r="http://schemas.openxmlformats.org/officeDocument/2006/relationships" r:embed="rId6"/>
              <a:stretch>
                <a:fillRect/>
              </a:stretch>
            </p:blipFill>
            <p:spPr>
              <a:xfrm>
                <a:off x="9720720" y="661320"/>
                <a:ext cx="163080" cy="89640"/>
              </a:xfrm>
              <a:prstGeom prst="rect"/>
            </p:spPr>
          </p:pic>
        </mc:Fallback>
      </mc:AlternateContent>
      <p:sp>
        <p:nvSpPr>
          <p:cNvPr id="4" name="矩形 3"/>
          <p:cNvSpPr/>
          <p:nvPr/>
        </p:nvSpPr>
        <p:spPr>
          <a:xfrm>
            <a:off x="8859838" y="1462506"/>
            <a:ext cx="3103562" cy="3970318"/>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、一个生物神经元通常具有多个树突和一条轴突。树突用来接受信息，轴突用来发送信息。</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、当神经元所获得的输入信号的积累超过某个阈值时，它就处于兴奋状态，产生电脉冲。</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、轴突尾端有许多末梢可以与其他多个神经元的树突产生连接（突触），并将电脉冲信号传递给其它神经元。</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標題 1"/>
          <p:cNvSpPr>
            <a:spLocks noGrp="1"/>
          </p:cNvSpPr>
          <p:nvPr>
            <p:ph type="title"/>
          </p:nvPr>
        </p:nvSpPr>
        <p:spPr/>
        <p:txBody>
          <a:bodyPr/>
          <a:lstStyle/>
          <a:p>
            <a:r>
              <a:rPr lang="zh-CN" altLang="en-US" dirty="0"/>
              <a:t>深度学习的三个步骤</a:t>
            </a:r>
            <a:endParaRPr lang="zh-TW" altLang="en-US" dirty="0"/>
          </a:p>
        </p:txBody>
      </p:sp>
      <p:sp>
        <p:nvSpPr>
          <p:cNvPr id="1048700" name="矩形 5"/>
          <p:cNvSpPr/>
          <p:nvPr/>
        </p:nvSpPr>
        <p:spPr>
          <a:xfrm>
            <a:off x="1676401" y="3276600"/>
            <a:ext cx="4996181" cy="510540"/>
          </a:xfrm>
          <a:prstGeom prst="rect">
            <a:avLst/>
          </a:prstGeom>
        </p:spPr>
        <p:txBody>
          <a:bodyPr wrap="none">
            <a:spAutoFit/>
          </a:bodyPr>
          <a:lstStyle/>
          <a:p>
            <a:r>
              <a:rPr lang="en-US" altLang="zh-TW" sz="2800" dirty="0"/>
              <a:t>Deep Learning is so simple ……</a:t>
            </a:r>
            <a:endParaRPr lang="zh-TW" altLang="en-US" sz="2800" dirty="0"/>
          </a:p>
        </p:txBody>
      </p:sp>
      <p:pic>
        <p:nvPicPr>
          <p:cNvPr id="2097213" name="Picture 2" descr="http://cdc.tencent.com/wp-content/uploads/2011/03/banner12.jpg"/>
          <p:cNvPicPr>
            <a:picLocks noChangeAspect="1" noChangeArrowheads="1"/>
          </p:cNvPicPr>
          <p:nvPr/>
        </p:nvPicPr>
        <p:blipFill>
          <a:blip r:embed="rId4"/>
          <a:srcRect/>
          <a:stretch>
            <a:fillRect/>
          </a:stretch>
        </p:blipFill>
        <p:spPr bwMode="auto">
          <a:xfrm>
            <a:off x="2425148" y="3832951"/>
            <a:ext cx="6868678" cy="2432657"/>
          </a:xfrm>
          <a:prstGeom prst="rect">
            <a:avLst/>
          </a:prstGeom>
          <a:noFill/>
        </p:spPr>
      </p:pic>
      <p:graphicFrame>
        <p:nvGraphicFramePr>
          <p:cNvPr id="4194305" name="內容版面配置區 3"/>
          <p:cNvGraphicFramePr>
            <a:graphicFrameLocks/>
          </p:cNvGraphicFramePr>
          <p:nvPr/>
        </p:nvGraphicFramePr>
        <p:xfrm>
          <a:off x="2931844" y="592392"/>
          <a:ext cx="6511925" cy="35036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标题 1"/>
          <p:cNvSpPr>
            <a:spLocks noGrp="1"/>
          </p:cNvSpPr>
          <p:nvPr>
            <p:ph type="title"/>
          </p:nvPr>
        </p:nvSpPr>
        <p:spPr/>
        <p:txBody>
          <a:bodyPr/>
          <a:lstStyle/>
          <a:p>
            <a:r>
              <a:rPr lang="en-US" altLang="zh-CN"/>
              <a:t>Getting started: 30 seconds to Keras</a:t>
            </a:r>
            <a:endParaRPr lang="zh-CN" altLang="en-US" dirty="0"/>
          </a:p>
        </p:txBody>
      </p:sp>
      <p:sp>
        <p:nvSpPr>
          <p:cNvPr id="1048698" name="内容占位符 4"/>
          <p:cNvSpPr txBox="1"/>
          <p:nvPr/>
        </p:nvSpPr>
        <p:spPr bwMode="auto">
          <a:xfrm>
            <a:off x="2133600" y="1143000"/>
            <a:ext cx="6400800" cy="5410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Font typeface="Wingdings 3" panose="05040102010807070707" pitchFamily="18" charset="2"/>
              <a:buNone/>
            </a:pPr>
            <a:r>
              <a:rPr lang="en-US" sz="1600" dirty="0">
                <a:latin typeface="Arial" panose="020B0604020202020204" pitchFamily="34" charset="0"/>
              </a:rPr>
              <a:t>from </a:t>
            </a:r>
            <a:r>
              <a:rPr lang="en-US" sz="1600" dirty="0" err="1">
                <a:latin typeface="Arial" panose="020B0604020202020204" pitchFamily="34" charset="0"/>
              </a:rPr>
              <a:t>keras.models</a:t>
            </a:r>
            <a:r>
              <a:rPr lang="en-US" sz="1600" dirty="0">
                <a:latin typeface="Arial" panose="020B0604020202020204" pitchFamily="34" charset="0"/>
              </a:rPr>
              <a:t> import Sequential</a:t>
            </a:r>
          </a:p>
          <a:p>
            <a:pPr marL="0" indent="0">
              <a:buFont typeface="Wingdings 3" panose="05040102010807070707" pitchFamily="18" charset="2"/>
              <a:buNone/>
            </a:pPr>
            <a:r>
              <a:rPr lang="en-US" sz="1600" dirty="0">
                <a:latin typeface="Arial" panose="020B0604020202020204" pitchFamily="34" charset="0"/>
              </a:rPr>
              <a:t>from </a:t>
            </a:r>
            <a:r>
              <a:rPr lang="en-US" sz="1600" dirty="0" err="1">
                <a:latin typeface="Arial" panose="020B0604020202020204" pitchFamily="34" charset="0"/>
              </a:rPr>
              <a:t>keras.layers</a:t>
            </a:r>
            <a:r>
              <a:rPr lang="en-US" sz="1600" dirty="0">
                <a:latin typeface="Arial" panose="020B0604020202020204" pitchFamily="34" charset="0"/>
              </a:rPr>
              <a:t> import Dense, Activation</a:t>
            </a:r>
          </a:p>
          <a:p>
            <a:pPr marL="0" indent="0">
              <a:buFont typeface="Wingdings 3" panose="05040102010807070707" pitchFamily="18" charset="2"/>
              <a:buNone/>
            </a:pPr>
            <a:r>
              <a:rPr lang="en-US" sz="1600" dirty="0">
                <a:latin typeface="Arial" panose="020B0604020202020204" pitchFamily="34" charset="0"/>
              </a:rPr>
              <a:t>from </a:t>
            </a:r>
            <a:r>
              <a:rPr lang="en-US" sz="1600" dirty="0" err="1">
                <a:latin typeface="Arial" panose="020B0604020202020204" pitchFamily="34" charset="0"/>
              </a:rPr>
              <a:t>keras.optimizers</a:t>
            </a:r>
            <a:r>
              <a:rPr lang="en-US" sz="1600" dirty="0">
                <a:latin typeface="Arial" panose="020B0604020202020204" pitchFamily="34" charset="0"/>
              </a:rPr>
              <a:t> import SGD</a:t>
            </a:r>
          </a:p>
          <a:p>
            <a:pPr marL="0" indent="0">
              <a:buFont typeface="Wingdings 3" panose="05040102010807070707" pitchFamily="18" charset="2"/>
              <a:buNone/>
            </a:pPr>
            <a:endParaRPr lang="en-US" sz="1600" dirty="0">
              <a:latin typeface="Arial" panose="020B0604020202020204" pitchFamily="34" charset="0"/>
            </a:endParaRPr>
          </a:p>
          <a:p>
            <a:pPr marL="0" indent="0">
              <a:buFont typeface="Wingdings 3" panose="05040102010807070707" pitchFamily="18" charset="2"/>
              <a:buNone/>
            </a:pPr>
            <a:r>
              <a:rPr lang="en-US" sz="1600" dirty="0">
                <a:latin typeface="Arial" panose="020B0604020202020204" pitchFamily="34" charset="0"/>
              </a:rPr>
              <a:t>model = Sequential()</a:t>
            </a:r>
          </a:p>
          <a:p>
            <a:pPr marL="0" indent="0">
              <a:buFont typeface="Wingdings 3" panose="05040102010807070707" pitchFamily="18" charset="2"/>
              <a:buNone/>
            </a:pPr>
            <a:r>
              <a:rPr lang="en-US" sz="1600" dirty="0" err="1">
                <a:latin typeface="Arial" panose="020B0604020202020204" pitchFamily="34" charset="0"/>
              </a:rPr>
              <a:t>model.add</a:t>
            </a:r>
            <a:r>
              <a:rPr lang="en-US" sz="1600" dirty="0">
                <a:latin typeface="Arial" panose="020B0604020202020204" pitchFamily="34" charset="0"/>
              </a:rPr>
              <a:t>(Dense(</a:t>
            </a:r>
            <a:r>
              <a:rPr lang="en-US" sz="1600" dirty="0" err="1">
                <a:latin typeface="Arial" panose="020B0604020202020204" pitchFamily="34" charset="0"/>
              </a:rPr>
              <a:t>output_dim</a:t>
            </a:r>
            <a:r>
              <a:rPr lang="en-US" sz="1600" dirty="0">
                <a:latin typeface="Arial" panose="020B0604020202020204" pitchFamily="34" charset="0"/>
              </a:rPr>
              <a:t>=64, </a:t>
            </a:r>
            <a:r>
              <a:rPr lang="en-US" sz="1600" dirty="0" err="1">
                <a:latin typeface="Arial" panose="020B0604020202020204" pitchFamily="34" charset="0"/>
              </a:rPr>
              <a:t>input_dim</a:t>
            </a:r>
            <a:r>
              <a:rPr lang="en-US" sz="1600" dirty="0">
                <a:latin typeface="Arial" panose="020B0604020202020204" pitchFamily="34" charset="0"/>
              </a:rPr>
              <a:t>=100))</a:t>
            </a:r>
          </a:p>
          <a:p>
            <a:pPr marL="0" indent="0">
              <a:buFont typeface="Wingdings 3" panose="05040102010807070707" pitchFamily="18" charset="2"/>
              <a:buNone/>
            </a:pPr>
            <a:r>
              <a:rPr lang="en-US" sz="1600" dirty="0" err="1">
                <a:latin typeface="Arial" panose="020B0604020202020204" pitchFamily="34" charset="0"/>
              </a:rPr>
              <a:t>model.add</a:t>
            </a:r>
            <a:r>
              <a:rPr lang="en-US" sz="1600" dirty="0">
                <a:latin typeface="Arial" panose="020B0604020202020204" pitchFamily="34" charset="0"/>
              </a:rPr>
              <a:t>(Activation("</a:t>
            </a:r>
            <a:r>
              <a:rPr lang="en-US" sz="1600" dirty="0" err="1">
                <a:latin typeface="Arial" panose="020B0604020202020204" pitchFamily="34" charset="0"/>
              </a:rPr>
              <a:t>relu</a:t>
            </a:r>
            <a:r>
              <a:rPr lang="en-US" sz="1600" dirty="0">
                <a:latin typeface="Arial" panose="020B0604020202020204" pitchFamily="34" charset="0"/>
              </a:rPr>
              <a:t>"))</a:t>
            </a:r>
          </a:p>
          <a:p>
            <a:pPr marL="0" indent="0">
              <a:buFont typeface="Wingdings 3" panose="05040102010807070707" pitchFamily="18" charset="2"/>
              <a:buNone/>
            </a:pPr>
            <a:r>
              <a:rPr lang="en-US" sz="1600" dirty="0" err="1">
                <a:latin typeface="Arial" panose="020B0604020202020204" pitchFamily="34" charset="0"/>
              </a:rPr>
              <a:t>model.add</a:t>
            </a:r>
            <a:r>
              <a:rPr lang="en-US" sz="1600" dirty="0">
                <a:latin typeface="Arial" panose="020B0604020202020204" pitchFamily="34" charset="0"/>
              </a:rPr>
              <a:t>(Dense(</a:t>
            </a:r>
            <a:r>
              <a:rPr lang="en-US" sz="1600" dirty="0" err="1">
                <a:latin typeface="Arial" panose="020B0604020202020204" pitchFamily="34" charset="0"/>
              </a:rPr>
              <a:t>output_dim</a:t>
            </a:r>
            <a:r>
              <a:rPr lang="en-US" sz="1600" dirty="0">
                <a:latin typeface="Arial" panose="020B0604020202020204" pitchFamily="34" charset="0"/>
              </a:rPr>
              <a:t>=10))</a:t>
            </a:r>
          </a:p>
          <a:p>
            <a:pPr marL="0" indent="0">
              <a:buFont typeface="Wingdings 3" panose="05040102010807070707" pitchFamily="18" charset="2"/>
              <a:buNone/>
            </a:pPr>
            <a:r>
              <a:rPr lang="en-US" sz="1600" dirty="0" err="1">
                <a:latin typeface="Arial" panose="020B0604020202020204" pitchFamily="34" charset="0"/>
              </a:rPr>
              <a:t>model.add</a:t>
            </a:r>
            <a:r>
              <a:rPr lang="en-US" sz="1600" dirty="0">
                <a:latin typeface="Arial" panose="020B0604020202020204" pitchFamily="34" charset="0"/>
              </a:rPr>
              <a:t>(Activation("</a:t>
            </a:r>
            <a:r>
              <a:rPr lang="en-US" sz="1600" dirty="0" err="1">
                <a:latin typeface="Arial" panose="020B0604020202020204" pitchFamily="34" charset="0"/>
              </a:rPr>
              <a:t>softmax</a:t>
            </a:r>
            <a:r>
              <a:rPr lang="en-US" sz="1600" dirty="0">
                <a:latin typeface="Arial" panose="020B0604020202020204" pitchFamily="34" charset="0"/>
              </a:rPr>
              <a:t>"))</a:t>
            </a:r>
          </a:p>
          <a:p>
            <a:pPr marL="0" indent="0">
              <a:buFont typeface="Wingdings 3" panose="05040102010807070707" pitchFamily="18" charset="2"/>
              <a:buNone/>
            </a:pPr>
            <a:endParaRPr lang="en-US" sz="1600" dirty="0">
              <a:latin typeface="Arial" panose="020B0604020202020204" pitchFamily="34" charset="0"/>
            </a:endParaRPr>
          </a:p>
          <a:p>
            <a:pPr marL="0" indent="0">
              <a:buFont typeface="Wingdings 3" panose="05040102010807070707" pitchFamily="18" charset="2"/>
              <a:buNone/>
            </a:pPr>
            <a:r>
              <a:rPr lang="en-US" sz="1600" dirty="0" err="1">
                <a:latin typeface="Arial" panose="020B0604020202020204" pitchFamily="34" charset="0"/>
              </a:rPr>
              <a:t>model.compile</a:t>
            </a:r>
            <a:r>
              <a:rPr lang="en-US" sz="1600" dirty="0">
                <a:latin typeface="Arial" panose="020B0604020202020204" pitchFamily="34" charset="0"/>
              </a:rPr>
              <a:t>(loss='</a:t>
            </a:r>
            <a:r>
              <a:rPr lang="en-US" sz="1600" dirty="0" err="1">
                <a:latin typeface="Arial" panose="020B0604020202020204" pitchFamily="34" charset="0"/>
              </a:rPr>
              <a:t>categorical_crossentropy</a:t>
            </a:r>
            <a:r>
              <a:rPr lang="en-US" sz="1600" dirty="0">
                <a:latin typeface="Arial" panose="020B0604020202020204" pitchFamily="34" charset="0"/>
              </a:rPr>
              <a:t>', </a:t>
            </a:r>
          </a:p>
          <a:p>
            <a:pPr marL="0" indent="0">
              <a:buFont typeface="Wingdings 3" panose="05040102010807070707" pitchFamily="18" charset="2"/>
              <a:buNone/>
            </a:pPr>
            <a:r>
              <a:rPr lang="en-US" sz="1600" dirty="0">
                <a:latin typeface="Arial" panose="020B0604020202020204" pitchFamily="34" charset="0"/>
              </a:rPr>
              <a:t>   optimizer='</a:t>
            </a:r>
            <a:r>
              <a:rPr lang="en-US" sz="1600" dirty="0" err="1">
                <a:latin typeface="Arial" panose="020B0604020202020204" pitchFamily="34" charset="0"/>
              </a:rPr>
              <a:t>sgd</a:t>
            </a:r>
            <a:r>
              <a:rPr lang="en-US" sz="1600" dirty="0">
                <a:latin typeface="Arial" panose="020B0604020202020204" pitchFamily="34" charset="0"/>
              </a:rPr>
              <a:t>', metrics=['accuracy'])</a:t>
            </a:r>
          </a:p>
          <a:p>
            <a:pPr marL="0" indent="0">
              <a:buFont typeface="Wingdings 3" panose="05040102010807070707" pitchFamily="18" charset="2"/>
              <a:buNone/>
            </a:pPr>
            <a:endParaRPr lang="en-US" sz="1600" dirty="0">
              <a:latin typeface="Arial" panose="020B0604020202020204" pitchFamily="34" charset="0"/>
            </a:endParaRPr>
          </a:p>
          <a:p>
            <a:pPr marL="0" indent="0">
              <a:buFont typeface="Wingdings 3" panose="05040102010807070707" pitchFamily="18" charset="2"/>
              <a:buNone/>
            </a:pPr>
            <a:r>
              <a:rPr lang="en-US" sz="1600" dirty="0" err="1">
                <a:latin typeface="Arial" panose="020B0604020202020204" pitchFamily="34" charset="0"/>
              </a:rPr>
              <a:t>model.fit</a:t>
            </a:r>
            <a:r>
              <a:rPr lang="en-US" sz="1600" dirty="0">
                <a:latin typeface="Arial" panose="020B0604020202020204" pitchFamily="34" charset="0"/>
              </a:rPr>
              <a:t>(</a:t>
            </a:r>
            <a:r>
              <a:rPr lang="en-US" sz="1600" dirty="0" err="1">
                <a:latin typeface="Arial" panose="020B0604020202020204" pitchFamily="34" charset="0"/>
              </a:rPr>
              <a:t>X_train</a:t>
            </a:r>
            <a:r>
              <a:rPr lang="en-US" sz="1600" dirty="0">
                <a:latin typeface="Arial" panose="020B0604020202020204" pitchFamily="34" charset="0"/>
              </a:rPr>
              <a:t>, </a:t>
            </a:r>
            <a:r>
              <a:rPr lang="en-US" sz="1600" dirty="0" err="1">
                <a:latin typeface="Arial" panose="020B0604020202020204" pitchFamily="34" charset="0"/>
              </a:rPr>
              <a:t>Y_train</a:t>
            </a:r>
            <a:r>
              <a:rPr lang="en-US" sz="1600" dirty="0">
                <a:latin typeface="Arial" panose="020B0604020202020204" pitchFamily="34" charset="0"/>
              </a:rPr>
              <a:t>, </a:t>
            </a:r>
            <a:r>
              <a:rPr lang="en-US" sz="1600" dirty="0" err="1">
                <a:latin typeface="Arial" panose="020B0604020202020204" pitchFamily="34" charset="0"/>
              </a:rPr>
              <a:t>nb_epoch</a:t>
            </a:r>
            <a:r>
              <a:rPr lang="en-US" sz="1600" dirty="0">
                <a:latin typeface="Arial" panose="020B0604020202020204" pitchFamily="34" charset="0"/>
              </a:rPr>
              <a:t>=5, </a:t>
            </a:r>
            <a:r>
              <a:rPr lang="en-US" sz="1600" dirty="0" err="1">
                <a:latin typeface="Arial" panose="020B0604020202020204" pitchFamily="34" charset="0"/>
              </a:rPr>
              <a:t>batch_size</a:t>
            </a:r>
            <a:r>
              <a:rPr lang="en-US" sz="1600" dirty="0">
                <a:latin typeface="Arial" panose="020B0604020202020204" pitchFamily="34" charset="0"/>
              </a:rPr>
              <a:t>=32)</a:t>
            </a:r>
          </a:p>
          <a:p>
            <a:pPr marL="0" indent="0">
              <a:buFont typeface="Wingdings 3" panose="05040102010807070707" pitchFamily="18" charset="2"/>
              <a:buNone/>
            </a:pPr>
            <a:endParaRPr lang="en-US" sz="1600" dirty="0">
              <a:latin typeface="Arial" panose="020B0604020202020204" pitchFamily="34" charset="0"/>
            </a:endParaRPr>
          </a:p>
          <a:p>
            <a:pPr marL="0" indent="0">
              <a:buFont typeface="Wingdings 3" panose="05040102010807070707" pitchFamily="18" charset="2"/>
              <a:buNone/>
            </a:pPr>
            <a:r>
              <a:rPr lang="en-US" sz="1600" dirty="0">
                <a:latin typeface="Arial" panose="020B0604020202020204" pitchFamily="34" charset="0"/>
              </a:rPr>
              <a:t>loss = </a:t>
            </a:r>
            <a:r>
              <a:rPr lang="en-US" sz="1600" dirty="0" err="1">
                <a:latin typeface="Arial" panose="020B0604020202020204" pitchFamily="34" charset="0"/>
              </a:rPr>
              <a:t>model.evaluate</a:t>
            </a:r>
            <a:r>
              <a:rPr lang="en-US" sz="1600" dirty="0">
                <a:latin typeface="Arial" panose="020B0604020202020204" pitchFamily="34" charset="0"/>
              </a:rPr>
              <a:t>(</a:t>
            </a:r>
            <a:r>
              <a:rPr lang="en-US" sz="1600" dirty="0" err="1">
                <a:latin typeface="Arial" panose="020B0604020202020204" pitchFamily="34" charset="0"/>
              </a:rPr>
              <a:t>X_test</a:t>
            </a:r>
            <a:r>
              <a:rPr lang="en-US" sz="1600" dirty="0">
                <a:latin typeface="Arial" panose="020B0604020202020204" pitchFamily="34" charset="0"/>
              </a:rPr>
              <a:t>, </a:t>
            </a:r>
            <a:r>
              <a:rPr lang="en-US" sz="1600" dirty="0" err="1">
                <a:latin typeface="Arial" panose="020B0604020202020204" pitchFamily="34" charset="0"/>
              </a:rPr>
              <a:t>Y_test</a:t>
            </a:r>
            <a:r>
              <a:rPr lang="en-US" sz="1600" dirty="0">
                <a:latin typeface="Arial" panose="020B0604020202020204" pitchFamily="34" charset="0"/>
              </a:rPr>
              <a:t>, </a:t>
            </a:r>
            <a:r>
              <a:rPr lang="en-US" sz="1600" dirty="0" err="1">
                <a:latin typeface="Arial" panose="020B0604020202020204" pitchFamily="34" charset="0"/>
              </a:rPr>
              <a:t>batch_size</a:t>
            </a:r>
            <a:r>
              <a:rPr lang="en-US" sz="1600" dirty="0">
                <a:latin typeface="Arial" panose="020B0604020202020204" pitchFamily="34" charset="0"/>
              </a:rPr>
              <a:t>=32)</a:t>
            </a:r>
            <a:endParaRPr lang="en-US" altLang="zh-CN" sz="1600" dirty="0">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标题 1"/>
          <p:cNvSpPr>
            <a:spLocks noGrp="1"/>
          </p:cNvSpPr>
          <p:nvPr>
            <p:ph type="ctrTitle"/>
          </p:nvPr>
        </p:nvSpPr>
        <p:spPr/>
        <p:txBody>
          <a:bodyPr/>
          <a:lstStyle/>
          <a:p>
            <a:r>
              <a:rPr lang="zh-CN" altLang="en-US" dirty="0"/>
              <a:t>优化问题</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标题 1"/>
          <p:cNvSpPr>
            <a:spLocks noGrp="1"/>
          </p:cNvSpPr>
          <p:nvPr>
            <p:ph type="title"/>
          </p:nvPr>
        </p:nvSpPr>
        <p:spPr/>
        <p:txBody>
          <a:bodyPr/>
          <a:lstStyle/>
          <a:p>
            <a:r>
              <a:rPr lang="zh-CN" altLang="en-US" dirty="0"/>
              <a:t>优化问题</a:t>
            </a:r>
          </a:p>
        </p:txBody>
      </p:sp>
      <p:sp>
        <p:nvSpPr>
          <p:cNvPr id="1048706" name="内容占位符 2"/>
          <p:cNvSpPr>
            <a:spLocks noGrp="1"/>
          </p:cNvSpPr>
          <p:nvPr>
            <p:ph idx="1"/>
          </p:nvPr>
        </p:nvSpPr>
        <p:spPr/>
        <p:txBody>
          <a:bodyPr/>
          <a:lstStyle/>
          <a:p>
            <a:r>
              <a:rPr lang="zh-CN" altLang="en-US" dirty="0"/>
              <a:t>难点</a:t>
            </a:r>
            <a:endParaRPr lang="en-US" altLang="zh-CN" dirty="0"/>
          </a:p>
          <a:p>
            <a:pPr lvl="1"/>
            <a:r>
              <a:rPr lang="zh-CN" altLang="en-US" dirty="0"/>
              <a:t>参数过多，影响训练</a:t>
            </a:r>
          </a:p>
          <a:p>
            <a:pPr lvl="1"/>
            <a:r>
              <a:rPr lang="zh-CN" altLang="en-US" dirty="0"/>
              <a:t>非凸优化问题：即存在局部最优而非全局最优解，影响迭代</a:t>
            </a:r>
          </a:p>
          <a:p>
            <a:pPr lvl="1"/>
            <a:r>
              <a:rPr lang="zh-CN" altLang="en-US" dirty="0"/>
              <a:t>梯度消失问题，下层参数比较难调</a:t>
            </a:r>
          </a:p>
          <a:p>
            <a:pPr lvl="1"/>
            <a:r>
              <a:rPr lang="zh-CN" altLang="en-US" dirty="0"/>
              <a:t>参数解释起来比较困难</a:t>
            </a:r>
          </a:p>
          <a:p>
            <a:r>
              <a:rPr lang="zh-CN" altLang="en-US" dirty="0"/>
              <a:t>需求</a:t>
            </a:r>
          </a:p>
          <a:p>
            <a:pPr lvl="1"/>
            <a:r>
              <a:rPr lang="zh-CN" altLang="en-US" dirty="0"/>
              <a:t>计算资源要大</a:t>
            </a:r>
          </a:p>
          <a:p>
            <a:pPr lvl="1"/>
            <a:r>
              <a:rPr lang="zh-CN" altLang="en-US" dirty="0"/>
              <a:t>数据要多</a:t>
            </a:r>
          </a:p>
          <a:p>
            <a:pPr lvl="1"/>
            <a:r>
              <a:rPr lang="zh-CN" altLang="en-US" dirty="0"/>
              <a:t>算法效率要好：即收敛快</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9" name="标题 1"/>
          <p:cNvSpPr>
            <a:spLocks noGrp="1"/>
          </p:cNvSpPr>
          <p:nvPr>
            <p:ph type="title"/>
          </p:nvPr>
        </p:nvSpPr>
        <p:spPr/>
        <p:txBody>
          <a:bodyPr/>
          <a:lstStyle/>
          <a:p>
            <a:r>
              <a:rPr lang="zh-CN" altLang="en-US" dirty="0"/>
              <a:t>优化问题</a:t>
            </a:r>
          </a:p>
        </p:txBody>
      </p:sp>
      <p:sp>
        <p:nvSpPr>
          <p:cNvPr id="1048710" name="内容占位符 2"/>
          <p:cNvSpPr>
            <a:spLocks noGrp="1"/>
          </p:cNvSpPr>
          <p:nvPr>
            <p:ph idx="1"/>
          </p:nvPr>
        </p:nvSpPr>
        <p:spPr/>
        <p:txBody>
          <a:bodyPr/>
          <a:lstStyle/>
          <a:p>
            <a:r>
              <a:rPr lang="zh-CN" altLang="en-US" dirty="0"/>
              <a:t>梯度消失问题（</a:t>
            </a:r>
            <a:r>
              <a:rPr lang="en-US" altLang="zh-CN" dirty="0"/>
              <a:t>Vanishing Gradient Problem</a:t>
            </a:r>
            <a:r>
              <a:rPr lang="zh-CN" altLang="en-US" dirty="0"/>
              <a:t>）</a:t>
            </a:r>
            <a:endParaRPr lang="en-US" altLang="zh-CN" sz="2000" i="1" dirty="0">
              <a:latin typeface="Cambria Math" panose="02040503050406030204" pitchFamily="18" charset="0"/>
            </a:endParaRPr>
          </a:p>
          <a:p>
            <a:pPr lvl="0"/>
            <a:endParaRPr lang="zh-CN" altLang="zh-CN" sz="2000" i="1" dirty="0">
              <a:latin typeface="Cambria Math" panose="02040503050406030204" pitchFamily="18" charset="0"/>
            </a:endParaRPr>
          </a:p>
        </p:txBody>
      </p:sp>
      <p:pic>
        <p:nvPicPr>
          <p:cNvPr id="2097215" name="图片 5" descr="屏幕剪辑"/>
          <p:cNvPicPr>
            <a:picLocks noChangeAspect="1"/>
          </p:cNvPicPr>
          <p:nvPr/>
        </p:nvPicPr>
        <p:blipFill>
          <a:blip r:embed="rId2"/>
          <a:stretch>
            <a:fillRect/>
          </a:stretch>
        </p:blipFill>
        <p:spPr>
          <a:xfrm>
            <a:off x="1752600" y="2895600"/>
            <a:ext cx="7315200" cy="317586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752600"/>
            <a:ext cx="10515600" cy="89521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a:extLst>
              <a:ext uri="{28A0092B-C50C-407E-A947-70E740481C1C}">
                <a14:useLocalDpi xmlns:a14="http://schemas.microsoft.com/office/drawing/2010/main" val="0"/>
              </a:ext>
            </a:extLst>
          </a:blip>
          <a:srcRect l="10665" t="7945" r="7480" b="7788"/>
          <a:stretch/>
        </p:blipFill>
        <p:spPr>
          <a:xfrm>
            <a:off x="3823506" y="1243782"/>
            <a:ext cx="3887989" cy="3001838"/>
          </a:xfrm>
          <a:prstGeom prst="rect">
            <a:avLst/>
          </a:prstGeom>
        </p:spPr>
      </p:pic>
      <p:pic>
        <p:nvPicPr>
          <p:cNvPr id="28" name="图片 27"/>
          <p:cNvPicPr>
            <a:picLocks noChangeAspect="1"/>
          </p:cNvPicPr>
          <p:nvPr/>
        </p:nvPicPr>
        <p:blipFill rotWithShape="1">
          <a:blip r:embed="rId4">
            <a:extLst>
              <a:ext uri="{28A0092B-C50C-407E-A947-70E740481C1C}">
                <a14:useLocalDpi xmlns:a14="http://schemas.microsoft.com/office/drawing/2010/main" val="0"/>
              </a:ext>
            </a:extLst>
          </a:blip>
          <a:srcRect l="8639" t="3389" r="7879" b="5260"/>
          <a:stretch/>
        </p:blipFill>
        <p:spPr>
          <a:xfrm>
            <a:off x="23943" y="3483305"/>
            <a:ext cx="3957850" cy="3248169"/>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8000" t="8602" r="7071" b="9073"/>
          <a:stretch/>
        </p:blipFill>
        <p:spPr>
          <a:xfrm>
            <a:off x="245543" y="1334503"/>
            <a:ext cx="3457360" cy="2513510"/>
          </a:xfrm>
          <a:prstGeom prst="rect">
            <a:avLst/>
          </a:prstGeom>
        </p:spPr>
      </p:pic>
      <p:sp>
        <p:nvSpPr>
          <p:cNvPr id="3"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常见激活函数</a:t>
            </a:r>
          </a:p>
        </p:txBody>
      </p:sp>
      <p:sp>
        <p:nvSpPr>
          <p:cNvPr id="8" name="矩形 7"/>
          <p:cNvSpPr/>
          <p:nvPr/>
        </p:nvSpPr>
        <p:spPr>
          <a:xfrm>
            <a:off x="183898" y="1396528"/>
            <a:ext cx="10038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Sigmoid</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172541" y="1679999"/>
                <a:ext cx="1582934" cy="52501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𝒇</m:t>
                      </m:r>
                      <m:d>
                        <m:d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𝟏</m:t>
                          </m:r>
                        </m:num>
                        <m:den>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𝟏</m:t>
                          </m:r>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sup>
                          </m:sSup>
                        </m:den>
                      </m:f>
                    </m:oMath>
                  </m:oMathPara>
                </a14:m>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72541" y="1679999"/>
                <a:ext cx="1582934" cy="525016"/>
              </a:xfrm>
              <a:prstGeom prst="rect">
                <a:avLst/>
              </a:prstGeom>
              <a:blipFill>
                <a:blip r:embed="rId6"/>
                <a:stretch>
                  <a:fillRect/>
                </a:stretch>
              </a:blipFill>
            </p:spPr>
            <p:txBody>
              <a:bodyPr/>
              <a:lstStyle/>
              <a:p>
                <a:r>
                  <a:rPr lang="zh-CN" altLang="en-US">
                    <a:noFill/>
                  </a:rPr>
                  <a:t> </a:t>
                </a:r>
              </a:p>
            </p:txBody>
          </p:sp>
        </mc:Fallback>
      </mc:AlternateContent>
      <p:sp>
        <p:nvSpPr>
          <p:cNvPr id="10" name="矩形 9"/>
          <p:cNvSpPr/>
          <p:nvPr/>
        </p:nvSpPr>
        <p:spPr>
          <a:xfrm>
            <a:off x="359426" y="4193509"/>
            <a:ext cx="68929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Tanh</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88829" y="4496130"/>
                <a:ext cx="1998525" cy="6301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
                        <m:d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d>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sup>
                          </m:s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sup>
                          </m:sSup>
                        </m:num>
                        <m:den>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sup>
                          </m:s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sup>
                          </m:sSup>
                        </m:den>
                      </m:f>
                    </m:oMath>
                  </m:oMathPara>
                </a14:m>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88829" y="4496130"/>
                <a:ext cx="1998525" cy="630173"/>
              </a:xfrm>
              <a:prstGeom prst="rect">
                <a:avLst/>
              </a:prstGeom>
              <a:blipFill>
                <a:blip r:embed="rId7"/>
                <a:stretch>
                  <a:fillRect/>
                </a:stretch>
              </a:blipFill>
            </p:spPr>
            <p:txBody>
              <a:bodyPr/>
              <a:lstStyle/>
              <a:p>
                <a:r>
                  <a:rPr lang="zh-CN" altLang="en-US">
                    <a:noFill/>
                  </a:rPr>
                  <a:t> </a:t>
                </a:r>
              </a:p>
            </p:txBody>
          </p:sp>
        </mc:Fallback>
      </mc:AlternateContent>
      <p:sp>
        <p:nvSpPr>
          <p:cNvPr id="14" name="矩形 13"/>
          <p:cNvSpPr/>
          <p:nvPr/>
        </p:nvSpPr>
        <p:spPr>
          <a:xfrm>
            <a:off x="4063973" y="1594129"/>
            <a:ext cx="7745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ReLU</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p:cNvSpPr/>
              <p:nvPr/>
            </p:nvSpPr>
            <p:spPr>
              <a:xfrm>
                <a:off x="3639699" y="1942507"/>
                <a:ext cx="18910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
                      <m:d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d>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𝒎𝒂𝒙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14:m>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3639699" y="1942507"/>
                <a:ext cx="1891095" cy="369332"/>
              </a:xfrm>
              <a:prstGeom prst="rect">
                <a:avLst/>
              </a:prstGeom>
              <a:blipFill>
                <a:blip r:embed="rId8"/>
                <a:stretch>
                  <a:fillRect l="-968" t="-10000" r="-2581" b="-26667"/>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9">
            <a:extLst>
              <a:ext uri="{28A0092B-C50C-407E-A947-70E740481C1C}">
                <a14:useLocalDpi xmlns:a14="http://schemas.microsoft.com/office/drawing/2010/main" val="0"/>
              </a:ext>
            </a:extLst>
          </a:blip>
          <a:srcRect l="10024" t="8891" r="8930" b="9967"/>
          <a:stretch/>
        </p:blipFill>
        <p:spPr>
          <a:xfrm>
            <a:off x="4090201" y="4064472"/>
            <a:ext cx="3720291" cy="2793528"/>
          </a:xfrm>
          <a:prstGeom prst="rect">
            <a:avLst/>
          </a:prstGeom>
        </p:spPr>
      </p:pic>
      <p:sp>
        <p:nvSpPr>
          <p:cNvPr id="19" name="矩形 18"/>
          <p:cNvSpPr/>
          <p:nvPr/>
        </p:nvSpPr>
        <p:spPr>
          <a:xfrm>
            <a:off x="4221191" y="4460414"/>
            <a:ext cx="14478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Leaky </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ReLU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3697643" y="4961483"/>
                <a:ext cx="2179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
                      <m:d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d>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𝒎𝒂𝒙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(0.1x,</a:t>
                </a:r>
                <a14:m>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3697643" y="4961483"/>
                <a:ext cx="2179636" cy="369332"/>
              </a:xfrm>
              <a:prstGeom prst="rect">
                <a:avLst/>
              </a:prstGeom>
              <a:blipFill>
                <a:blip r:embed="rId10"/>
                <a:stretch>
                  <a:fillRect l="-840" t="-10000" r="-2241"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820861" y="1793766"/>
                <a:ext cx="41808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Maxout</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𝒎𝒂𝒙</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l-GR"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𝑻</m:t>
                        </m:r>
                      </m:sup>
                    </m:sSub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𝒃</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Sup>
                      <m:sSub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SupPr>
                      <m:e>
                        <m:r>
                          <a:rPr kumimoji="0" lang="el-GR" altLang="zh-CN" sz="1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𝝎</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b>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𝑻</m:t>
                        </m:r>
                      </m:sup>
                    </m:sSub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𝒃</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7820861" y="1793766"/>
                <a:ext cx="4180825" cy="523220"/>
              </a:xfrm>
              <a:prstGeom prst="rect">
                <a:avLst/>
              </a:prstGeom>
              <a:blipFill>
                <a:blip r:embed="rId11"/>
                <a:stretch>
                  <a:fillRect l="-3061" t="-11628" b="-31395"/>
                </a:stretch>
              </a:blipFill>
            </p:spPr>
            <p:txBody>
              <a:bodyPr/>
              <a:lstStyle/>
              <a:p>
                <a:r>
                  <a:rPr lang="zh-CN" altLang="en-US">
                    <a:noFill/>
                  </a:rPr>
                  <a:t> </a:t>
                </a:r>
              </a:p>
            </p:txBody>
          </p:sp>
        </mc:Fallback>
      </mc:AlternateContent>
      <p:sp>
        <p:nvSpPr>
          <p:cNvPr id="23" name="矩形 22"/>
          <p:cNvSpPr/>
          <p:nvPr/>
        </p:nvSpPr>
        <p:spPr>
          <a:xfrm>
            <a:off x="7278496" y="3398174"/>
            <a:ext cx="57913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ELU</a:t>
            </a:r>
            <a:endParaRPr kumimoji="0" lang="zh-CN" altLang="en-US" sz="20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24" name="图片 23"/>
          <p:cNvPicPr>
            <a:picLocks noChangeAspect="1"/>
          </p:cNvPicPr>
          <p:nvPr/>
        </p:nvPicPr>
        <p:blipFill rotWithShape="1">
          <a:blip r:embed="rId12">
            <a:extLst>
              <a:ext uri="{28A0092B-C50C-407E-A947-70E740481C1C}">
                <a14:useLocalDpi xmlns:a14="http://schemas.microsoft.com/office/drawing/2010/main" val="0"/>
              </a:ext>
            </a:extLst>
          </a:blip>
          <a:srcRect r="1295" b="16082"/>
          <a:stretch/>
        </p:blipFill>
        <p:spPr>
          <a:xfrm>
            <a:off x="7246393" y="4115655"/>
            <a:ext cx="4945607" cy="2415642"/>
          </a:xfrm>
          <a:prstGeom prst="rect">
            <a:avLst/>
          </a:prstGeom>
        </p:spPr>
      </p:pic>
      <mc:AlternateContent xmlns:mc="http://schemas.openxmlformats.org/markup-compatibility/2006" xmlns:a14="http://schemas.microsoft.com/office/drawing/2010/main">
        <mc:Choice Requires="a14">
          <p:sp>
            <p:nvSpPr>
              <p:cNvPr id="27" name="矩形 26"/>
              <p:cNvSpPr/>
              <p:nvPr/>
            </p:nvSpPr>
            <p:spPr>
              <a:xfrm>
                <a:off x="8228205" y="3243132"/>
                <a:ext cx="3699603" cy="71019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&gt;0</m:t>
                              </m:r>
                            </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exp</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𝑖𝑓𝑥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e>
                          </m:eqArr>
                        </m:e>
                      </m:d>
                    </m:oMath>
                  </m:oMathPara>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7" name="矩形 26"/>
              <p:cNvSpPr>
                <a:spLocks noRot="1" noChangeAspect="1" noMove="1" noResize="1" noEditPoints="1" noAdjustHandles="1" noChangeArrowheads="1" noChangeShapeType="1" noTextEdit="1"/>
              </p:cNvSpPr>
              <p:nvPr/>
            </p:nvSpPr>
            <p:spPr>
              <a:xfrm>
                <a:off x="8228205" y="3243132"/>
                <a:ext cx="3699603" cy="710194"/>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4486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激活函数</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------Sigmoid</a:t>
            </a:r>
            <a:endPar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8000" t="8602" r="7071" b="9073"/>
          <a:stretch/>
        </p:blipFill>
        <p:spPr>
          <a:xfrm>
            <a:off x="272175" y="1725120"/>
            <a:ext cx="5442330" cy="3956588"/>
          </a:xfrm>
          <a:prstGeom prst="rect">
            <a:avLst/>
          </a:prstGeom>
        </p:spPr>
      </p:pic>
      <p:sp>
        <p:nvSpPr>
          <p:cNvPr id="4" name="矩形 3"/>
          <p:cNvSpPr/>
          <p:nvPr/>
        </p:nvSpPr>
        <p:spPr>
          <a:xfrm>
            <a:off x="2107569" y="5888628"/>
            <a:ext cx="135093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Sigmoid</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199173" y="2070616"/>
                <a:ext cx="2130350" cy="5250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𝒇</m:t>
                      </m:r>
                      <m:d>
                        <m:d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𝟏</m:t>
                          </m:r>
                        </m:num>
                        <m:den>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𝟏</m:t>
                          </m:r>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sup>
                          </m:sSup>
                        </m:den>
                      </m:f>
                    </m:oMath>
                  </m:oMathPara>
                </a14:m>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99173" y="2070616"/>
                <a:ext cx="2130350" cy="525016"/>
              </a:xfrm>
              <a:prstGeom prst="rect">
                <a:avLst/>
              </a:prstGeom>
              <a:blipFill>
                <a:blip r:embed="rId3"/>
                <a:stretch>
                  <a:fillRect/>
                </a:stretch>
              </a:blipFill>
            </p:spPr>
            <p:txBody>
              <a:bodyPr/>
              <a:lstStyle/>
              <a:p>
                <a:r>
                  <a:rPr lang="zh-CN" altLang="en-US">
                    <a:noFill/>
                  </a:rPr>
                  <a:t> </a:t>
                </a:r>
              </a:p>
            </p:txBody>
          </p:sp>
        </mc:Fallback>
      </mc:AlternateContent>
      <p:sp>
        <p:nvSpPr>
          <p:cNvPr id="6" name="文本框 5"/>
          <p:cNvSpPr txBox="1"/>
          <p:nvPr/>
        </p:nvSpPr>
        <p:spPr>
          <a:xfrm>
            <a:off x="5714505" y="1371646"/>
            <a:ext cx="5782322" cy="1569660"/>
          </a:xfrm>
          <a:prstGeom prst="rect">
            <a:avLst/>
          </a:prstGeom>
          <a:noFill/>
        </p:spPr>
        <p:txBody>
          <a:bodyPr wrap="square" rtlCol="0">
            <a:spAutoFit/>
          </a:bodyPr>
          <a:lstStyle/>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将输入值压缩到</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(0,1)</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区间内</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曾经非常流行，因为</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sigmoid</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在某种意义上被看做是一种神经元放电率</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神经元处于激活状态放电的概率</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7" name="文本框 6"/>
              <p:cNvSpPr txBox="1"/>
              <p:nvPr/>
            </p:nvSpPr>
            <p:spPr>
              <a:xfrm>
                <a:off x="5787507" y="3212095"/>
                <a:ext cx="5786651"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3</a:t>
                </a:r>
                <a:r>
                  <a:rPr kumimoji="0"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个缺点</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1</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、当输入处于区间</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14:m>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,−10)</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或</m:t>
                    </m:r>
                  </m:oMath>
                </a14:m>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(10,+</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，求出的</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y</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处于</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sigmoid</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的平滑区域，这些区域会使</a:t>
                </a:r>
                <a:r>
                  <a:rPr kumimoji="0" lang="zh-CN" altLang="en-US" sz="24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梯度消失</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，不利于反向传播</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2</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、输出全为正数，</a:t>
                </a:r>
                <a:r>
                  <a:rPr kumimoji="0" lang="zh-CN" altLang="en-US" sz="24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梯度更新效率非常低。</a:t>
                </a:r>
                <a:endParaRPr kumimoji="0" lang="en-US" altLang="zh-CN" sz="24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简单来说，由于输出同号，在梯度下降过程每个参数只能选择向同一方向更新（即同时增大或者同时减小）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3</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r>
                  <a:rPr kumimoji="0" lang="en-US" altLang="zh-CN" sz="2400" b="0" i="0" u="none" strike="noStrike" kern="1200" cap="none" spc="0" normalizeH="0" baseline="0" noProof="0" dirty="0" err="1">
                    <a:ln>
                      <a:noFill/>
                    </a:ln>
                    <a:solidFill>
                      <a:prstClr val="black"/>
                    </a:solidFill>
                    <a:effectLst/>
                    <a:uLnTx/>
                    <a:uFillTx/>
                    <a:latin typeface="等线" panose="02010600030101010101" pitchFamily="2" charset="-122"/>
                    <a:ea typeface="等线" panose="02010600030101010101" pitchFamily="2" charset="-122"/>
                    <a:cs typeface="+mn-cs"/>
                  </a:rPr>
                  <a:t>exp</a:t>
                </a:r>
                <a:r>
                  <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的</a:t>
                </a:r>
                <a:r>
                  <a:rPr kumimoji="0" lang="zh-CN" altLang="en-US" sz="24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计算代价</a:t>
                </a:r>
                <a:r>
                  <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有点高</a:t>
                </a:r>
                <a:endParaRPr kumimoji="0" lang="en-US" altLang="zh-CN"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787507" y="3212095"/>
                <a:ext cx="5786651" cy="3477875"/>
              </a:xfrm>
              <a:prstGeom prst="rect">
                <a:avLst/>
              </a:prstGeom>
              <a:blipFill>
                <a:blip r:embed="rId4"/>
                <a:stretch>
                  <a:fillRect l="-2105" t="-2105" r="-2316" b="-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0344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激活函数</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------Sigmoid</a:t>
            </a:r>
            <a:endPar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09282" y="1175920"/>
            <a:ext cx="99822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激活函数输出均为非负数有什么坏处？</a:t>
            </a:r>
          </a:p>
        </p:txBody>
      </p:sp>
      <p:pic>
        <p:nvPicPr>
          <p:cNvPr id="7170"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119" y="2930431"/>
            <a:ext cx="2708614" cy="27711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矩形 4"/>
              <p:cNvSpPr/>
              <p:nvPr/>
            </p:nvSpPr>
            <p:spPr>
              <a:xfrm>
                <a:off x="309282" y="1821470"/>
                <a:ext cx="7046259" cy="4783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随意圈出神经网络中的一个单元如图所示，该单元的左半部分是对输入的线性变换即</a:t>
                </a:r>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oMath>
                  </m:oMathPara>
                </a14:m>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若激活函数为</a:t>
                </a:r>
                <a14:m>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oMath>
                </a14:m>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则根据链式求导法则</a:t>
                </a:r>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den>
                      </m:f>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en>
                      </m:f>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den>
                      </m:f>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den>
                      </m:f>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en>
                      </m:f>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den>
                      </m:f>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oMath>
                  </m:oMathPara>
                </a14:m>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为</m:t>
                    </m:r>
                  </m:oMath>
                </a14:m>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激活函数的输出，如果为</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sigmoid</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激活函数，则其必为非负数</a:t>
                </a:r>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即</a:t>
                </a:r>
                <a14:m>
                  <m:oMath xmlns:m="http://schemas.openxmlformats.org/officeDocument/2006/math">
                    <m:f>
                      <m:fPr>
                        <m:ctrlP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ctrlPr>
                      </m:fPr>
                      <m:num>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𝑳</m:t>
                        </m:r>
                      </m:num>
                      <m:den>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m:t>
                        </m:r>
                        <m:sSub>
                          <m:sSubPr>
                            <m:ctrlPr>
                              <a:rPr kumimoji="0" lang="en-US" altLang="zh-CN" sz="3200" b="1" i="1" u="none" strike="noStrike" kern="1200" cap="none" spc="0" normalizeH="0" baseline="0" noProof="0" smtClean="0">
                                <a:ln>
                                  <a:noFill/>
                                </a:ln>
                                <a:solidFill>
                                  <a:srgbClr val="333399"/>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𝒘</m:t>
                            </m:r>
                          </m:e>
                          <m:sub>
                            <m:r>
                              <a:rPr kumimoji="0" lang="en-US" altLang="zh-CN" sz="3200" b="1" i="1" u="none" strike="noStrike" kern="1200" cap="none" spc="0" normalizeH="0" baseline="0" noProof="0" smtClean="0">
                                <a:ln>
                                  <a:noFill/>
                                </a:ln>
                                <a:solidFill>
                                  <a:srgbClr val="333399"/>
                                </a:solidFill>
                                <a:effectLst/>
                                <a:uLnTx/>
                                <a:uFillTx/>
                                <a:latin typeface="Cambria Math" panose="02040503050406030204" pitchFamily="18" charset="0"/>
                                <a:cs typeface="+mn-cs"/>
                              </a:rPr>
                              <m:t>𝟏</m:t>
                            </m:r>
                          </m:sub>
                        </m:sSub>
                      </m:den>
                    </m:f>
                    <m:r>
                      <a:rPr kumimoji="0" lang="zh-CN" altLang="en-US" sz="3200" b="1" i="1" u="none" strike="noStrike" kern="1200" cap="none" spc="0" normalizeH="0" baseline="0" noProof="0" smtClean="0">
                        <a:ln>
                          <a:noFill/>
                        </a:ln>
                        <a:solidFill>
                          <a:srgbClr val="333399"/>
                        </a:solidFill>
                        <a:effectLst/>
                        <a:uLnTx/>
                        <a:uFillTx/>
                        <a:latin typeface="Cambria Math" panose="02040503050406030204" pitchFamily="18" charset="0"/>
                        <a:cs typeface="+mn-cs"/>
                      </a:rPr>
                      <m:t>，</m:t>
                    </m:r>
                    <m:f>
                      <m:fPr>
                        <m:ctrlP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ctrlPr>
                      </m:fPr>
                      <m:num>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𝑳</m:t>
                        </m:r>
                      </m:num>
                      <m:den>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m:t>
                        </m:r>
                        <m:sSub>
                          <m:sSubPr>
                            <m:ctrlP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𝒘</m:t>
                            </m:r>
                          </m:e>
                          <m:sub>
                            <m:r>
                              <a:rPr kumimoji="0" lang="en-US" altLang="zh-CN" sz="3200" b="1" i="1" u="none" strike="noStrike" kern="1200" cap="none" spc="0" normalizeH="0" baseline="0" noProof="0" smtClean="0">
                                <a:ln>
                                  <a:noFill/>
                                </a:ln>
                                <a:solidFill>
                                  <a:srgbClr val="333399"/>
                                </a:solidFill>
                                <a:effectLst/>
                                <a:uLnTx/>
                                <a:uFillTx/>
                                <a:latin typeface="Cambria Math" panose="02040503050406030204" pitchFamily="18" charset="0"/>
                                <a:cs typeface="+mn-cs"/>
                              </a:rPr>
                              <m:t>𝟐</m:t>
                            </m:r>
                          </m:sub>
                        </m:sSub>
                      </m:den>
                    </m:f>
                    <m:r>
                      <a:rPr kumimoji="0" lang="zh-CN" altLang="en-US" sz="3200" b="1" i="1" u="none" strike="noStrike" kern="1200" cap="none" spc="0" normalizeH="0" baseline="0" noProof="0" smtClean="0">
                        <a:ln>
                          <a:noFill/>
                        </a:ln>
                        <a:solidFill>
                          <a:srgbClr val="333399"/>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srgbClr val="333399"/>
                        </a:solidFill>
                        <a:effectLst/>
                        <a:uLnTx/>
                        <a:uFillTx/>
                        <a:latin typeface="Cambria Math" panose="02040503050406030204" pitchFamily="18" charset="0"/>
                        <a:cs typeface="+mn-cs"/>
                      </a:rPr>
                      <m:t>…</m:t>
                    </m:r>
                    <m:r>
                      <a:rPr kumimoji="0" lang="zh-CN" altLang="en-US" sz="3200" b="1" i="1" u="none" strike="noStrike" kern="1200" cap="none" spc="0" normalizeH="0" baseline="0" noProof="0">
                        <a:ln>
                          <a:noFill/>
                        </a:ln>
                        <a:solidFill>
                          <a:srgbClr val="333399"/>
                        </a:solidFill>
                        <a:effectLst/>
                        <a:uLnTx/>
                        <a:uFillTx/>
                        <a:latin typeface="Cambria Math" panose="02040503050406030204" pitchFamily="18" charset="0"/>
                        <a:cs typeface="+mn-cs"/>
                      </a:rPr>
                      <m:t>，</m:t>
                    </m:r>
                    <m:f>
                      <m:fPr>
                        <m:ctrlP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ctrlPr>
                      </m:fPr>
                      <m:num>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𝑳</m:t>
                        </m:r>
                      </m:num>
                      <m:den>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m:t>
                        </m:r>
                        <m:sSub>
                          <m:sSubPr>
                            <m:ctrlP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a:ln>
                                  <a:noFill/>
                                </a:ln>
                                <a:solidFill>
                                  <a:srgbClr val="333399"/>
                                </a:solidFill>
                                <a:effectLst/>
                                <a:uLnTx/>
                                <a:uFillTx/>
                                <a:latin typeface="Cambria Math" panose="02040503050406030204" pitchFamily="18" charset="0"/>
                                <a:cs typeface="+mn-cs"/>
                              </a:rPr>
                              <m:t>𝒘</m:t>
                            </m:r>
                          </m:e>
                          <m:sub>
                            <m:r>
                              <a:rPr kumimoji="0" lang="en-US" altLang="zh-CN" sz="3200" b="1" i="1" u="none" strike="noStrike" kern="1200" cap="none" spc="0" normalizeH="0" baseline="0" noProof="0" smtClean="0">
                                <a:ln>
                                  <a:noFill/>
                                </a:ln>
                                <a:solidFill>
                                  <a:srgbClr val="333399"/>
                                </a:solidFill>
                                <a:effectLst/>
                                <a:uLnTx/>
                                <a:uFillTx/>
                                <a:latin typeface="Cambria Math" panose="02040503050406030204" pitchFamily="18" charset="0"/>
                                <a:cs typeface="+mn-cs"/>
                              </a:rPr>
                              <m:t>𝒏</m:t>
                            </m:r>
                          </m:sub>
                        </m:sSub>
                      </m:den>
                    </m:f>
                    <m:r>
                      <a:rPr kumimoji="0" lang="zh-CN" altLang="en-US" sz="3200" b="1" i="1" u="none" strike="noStrike" kern="1200" cap="none" spc="0" normalizeH="0" baseline="0" noProof="0" smtClean="0">
                        <a:ln>
                          <a:noFill/>
                        </a:ln>
                        <a:solidFill>
                          <a:srgbClr val="333399"/>
                        </a:solidFill>
                        <a:effectLst/>
                        <a:uLnTx/>
                        <a:uFillTx/>
                        <a:latin typeface="Cambria Math" panose="02040503050406030204" pitchFamily="18" charset="0"/>
                        <a:cs typeface="+mn-cs"/>
                      </a:rPr>
                      <m:t>同号</m:t>
                    </m:r>
                  </m:oMath>
                </a14:m>
                <a:endParaRPr kumimoji="0" lang="en-US" altLang="zh-CN" sz="32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endParaRPr>
              </a:p>
            </p:txBody>
          </p:sp>
        </mc:Choice>
        <mc:Fallback xmlns="">
          <p:sp>
            <p:nvSpPr>
              <p:cNvPr id="5" name="矩形 4"/>
              <p:cNvSpPr>
                <a:spLocks noRot="1" noChangeAspect="1" noMove="1" noResize="1" noEditPoints="1" noAdjustHandles="1" noChangeArrowheads="1" noChangeShapeType="1" noTextEdit="1"/>
              </p:cNvSpPr>
              <p:nvPr/>
            </p:nvSpPr>
            <p:spPr>
              <a:xfrm>
                <a:off x="309282" y="1821470"/>
                <a:ext cx="7046259" cy="4783554"/>
              </a:xfrm>
              <a:prstGeom prst="rect">
                <a:avLst/>
              </a:prstGeom>
              <a:blipFill>
                <a:blip r:embed="rId3"/>
                <a:stretch>
                  <a:fillRect l="-1817" t="-1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5017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激活函数</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------Sigmoid</a:t>
            </a:r>
            <a:endPar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309282" y="1298250"/>
            <a:ext cx="99822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激活函数输出均为非负数有什么坏处？</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614" y="1486868"/>
            <a:ext cx="5569386" cy="4992071"/>
          </a:xfrm>
          <a:prstGeom prst="rect">
            <a:avLst/>
          </a:prstGeom>
        </p:spPr>
      </p:pic>
      <p:pic>
        <p:nvPicPr>
          <p:cNvPr id="5" name="图片 4"/>
          <p:cNvPicPr>
            <a:picLocks noChangeAspect="1"/>
          </p:cNvPicPr>
          <p:nvPr/>
        </p:nvPicPr>
        <p:blipFill rotWithShape="1">
          <a:blip r:embed="rId4"/>
          <a:srcRect l="6488" t="4790" r="5545"/>
          <a:stretch/>
        </p:blipFill>
        <p:spPr>
          <a:xfrm>
            <a:off x="523284" y="3107537"/>
            <a:ext cx="3155576" cy="3449341"/>
          </a:xfrm>
          <a:prstGeom prst="rect">
            <a:avLst/>
          </a:prstGeom>
        </p:spPr>
      </p:pic>
      <p:sp>
        <p:nvSpPr>
          <p:cNvPr id="6" name="文本框 5"/>
          <p:cNvSpPr txBox="1"/>
          <p:nvPr/>
        </p:nvSpPr>
        <p:spPr>
          <a:xfrm>
            <a:off x="156758" y="2030319"/>
            <a:ext cx="728394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参数更新公式如下，显然，我们只能</a:t>
            </a:r>
            <a:r>
              <a:rPr kumimoji="0" lang="zh-CN" altLang="en-US" sz="32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cs typeface="+mn-cs"/>
              </a:rPr>
              <a:t>同时增加参数值，或者同时减小参数值</a:t>
            </a:r>
          </a:p>
        </p:txBody>
      </p:sp>
      <p:sp>
        <p:nvSpPr>
          <p:cNvPr id="7" name="文本框 6">
            <a:extLst>
              <a:ext uri="{FF2B5EF4-FFF2-40B4-BE49-F238E27FC236}">
                <a16:creationId xmlns:a16="http://schemas.microsoft.com/office/drawing/2014/main" id="{EE88A205-3AF5-467A-87EA-19E031FA2C03}"/>
              </a:ext>
            </a:extLst>
          </p:cNvPr>
          <p:cNvSpPr txBox="1"/>
          <p:nvPr/>
        </p:nvSpPr>
        <p:spPr>
          <a:xfrm>
            <a:off x="4352910" y="3750464"/>
            <a:ext cx="1895490" cy="1754326"/>
          </a:xfrm>
          <a:prstGeom prst="rect">
            <a:avLst/>
          </a:prstGeom>
          <a:noFill/>
        </p:spPr>
        <p:txBody>
          <a:bodyPr wrap="square" rtlCol="0">
            <a:spAutoFit/>
          </a:bodyPr>
          <a:lstStyle/>
          <a:p>
            <a:pPr algn="just"/>
            <a:r>
              <a:rPr lang="zh-CN" altLang="en-US" dirty="0"/>
              <a:t>只能像图中红线一样以</a:t>
            </a:r>
            <a:r>
              <a:rPr lang="en-US" altLang="zh-CN" dirty="0"/>
              <a:t>z</a:t>
            </a:r>
            <a:r>
              <a:rPr lang="zh-CN" altLang="en-US" dirty="0"/>
              <a:t>字形下降逼近最优解，这无疑会增加迭代次数，降低收敛次数</a:t>
            </a:r>
          </a:p>
        </p:txBody>
      </p:sp>
    </p:spTree>
    <p:extLst>
      <p:ext uri="{BB962C8B-B14F-4D97-AF65-F5344CB8AC3E}">
        <p14:creationId xmlns:p14="http://schemas.microsoft.com/office/powerpoint/2010/main" val="33298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8639" t="3389" r="7879" b="5260"/>
          <a:stretch/>
        </p:blipFill>
        <p:spPr>
          <a:xfrm>
            <a:off x="25894" y="1371646"/>
            <a:ext cx="5184629" cy="4254975"/>
          </a:xfrm>
          <a:prstGeom prst="rect">
            <a:avLst/>
          </a:prstGeom>
        </p:spPr>
      </p:pic>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激活函数</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3200" b="1" i="0"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Tanh</a:t>
            </a:r>
            <a:endPar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9" name="矩形 8"/>
          <p:cNvSpPr/>
          <p:nvPr/>
        </p:nvSpPr>
        <p:spPr>
          <a:xfrm>
            <a:off x="1928918" y="5885831"/>
            <a:ext cx="68929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Tanh</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25894" y="2156476"/>
                <a:ext cx="1998525" cy="6290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
                        <m:d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d>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sup>
                          </m:s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sup>
                          </m:sSup>
                        </m:num>
                        <m:den>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sup>
                          </m:s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sSup>
                            <m:sSup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ⅇ</m:t>
                              </m:r>
                            </m:e>
                            <m: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sup>
                          </m:sSup>
                        </m:den>
                      </m:f>
                    </m:oMath>
                  </m:oMathPara>
                </a14:m>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5894" y="2156476"/>
                <a:ext cx="1998525" cy="629083"/>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p:cNvSpPr txBox="1"/>
          <p:nvPr/>
        </p:nvSpPr>
        <p:spPr>
          <a:xfrm>
            <a:off x="5509790" y="2919019"/>
            <a:ext cx="5782322" cy="2062103"/>
          </a:xfrm>
          <a:prstGeom prst="rect">
            <a:avLst/>
          </a:prstGeom>
          <a:noFill/>
        </p:spPr>
        <p:txBody>
          <a:bodyPr wrap="square" rtlCol="0">
            <a:spAutoFit/>
          </a:bodyPr>
          <a:lstStyle/>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将输入值压缩到</a:t>
            </a:r>
            <a:r>
              <a:rPr kumimoji="0" lang="en-US" altLang="zh-CN"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(-1,1)</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区间内</a:t>
            </a:r>
            <a:endParaRPr kumimoji="0" lang="en-US" altLang="zh-CN"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输出以</a:t>
            </a:r>
            <a:r>
              <a:rPr kumimoji="0" lang="en-US" altLang="zh-CN"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0</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为中心</a:t>
            </a:r>
            <a:endParaRPr kumimoji="0" lang="en-US" altLang="zh-CN"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当输入处于平滑区间时，仍然会出现</a:t>
            </a:r>
            <a:r>
              <a:rPr kumimoji="0" lang="zh-CN" altLang="en-US" sz="32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梯度消失</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的情况</a:t>
            </a:r>
          </a:p>
        </p:txBody>
      </p:sp>
    </p:spTree>
    <p:extLst>
      <p:ext uri="{BB962C8B-B14F-4D97-AF65-F5344CB8AC3E}">
        <p14:creationId xmlns:p14="http://schemas.microsoft.com/office/powerpoint/2010/main" val="152455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18"/>
          <p:cNvPicPr>
            <a:picLocks noChangeAspect="1"/>
          </p:cNvPicPr>
          <p:nvPr/>
        </p:nvPicPr>
        <p:blipFill>
          <a:blip r:embed="rId3"/>
          <a:stretch>
            <a:fillRect/>
          </a:stretch>
        </p:blipFill>
        <p:spPr>
          <a:xfrm>
            <a:off x="1066800" y="2057400"/>
            <a:ext cx="4883577" cy="3802361"/>
          </a:xfrm>
          <a:prstGeom prst="rect">
            <a:avLst/>
          </a:prstGeom>
        </p:spPr>
      </p:pic>
      <p:sp>
        <p:nvSpPr>
          <p:cNvPr id="1048613" name="标题 1"/>
          <p:cNvSpPr>
            <a:spLocks noGrp="1"/>
          </p:cNvSpPr>
          <p:nvPr>
            <p:ph type="title"/>
          </p:nvPr>
        </p:nvSpPr>
        <p:spPr/>
        <p:txBody>
          <a:bodyPr/>
          <a:lstStyle/>
          <a:p>
            <a:r>
              <a:rPr lang="zh-CN" altLang="en-US" dirty="0"/>
              <a:t>人工神经元</a:t>
            </a:r>
          </a:p>
        </p:txBody>
      </p:sp>
      <p:pic>
        <p:nvPicPr>
          <p:cNvPr id="2097157" name="图片 5"/>
          <p:cNvPicPr>
            <a:picLocks noChangeAspect="1"/>
          </p:cNvPicPr>
          <p:nvPr/>
        </p:nvPicPr>
        <p:blipFill>
          <a:blip r:embed="rId4"/>
          <a:stretch>
            <a:fillRect/>
          </a:stretch>
        </p:blipFill>
        <p:spPr>
          <a:xfrm>
            <a:off x="3079869" y="1197927"/>
            <a:ext cx="1758097" cy="1261748"/>
          </a:xfrm>
          <a:prstGeom prst="rect">
            <a:avLst/>
          </a:prstGeom>
        </p:spPr>
      </p:pic>
      <p:pic>
        <p:nvPicPr>
          <p:cNvPr id="2097158" name="图片 7"/>
          <p:cNvPicPr>
            <a:picLocks noChangeAspect="1"/>
          </p:cNvPicPr>
          <p:nvPr/>
        </p:nvPicPr>
        <p:blipFill>
          <a:blip r:embed="rId5"/>
          <a:stretch>
            <a:fillRect/>
          </a:stretch>
        </p:blipFill>
        <p:spPr>
          <a:xfrm>
            <a:off x="5428624" y="2002473"/>
            <a:ext cx="1023284" cy="473541"/>
          </a:xfrm>
          <a:prstGeom prst="rect">
            <a:avLst/>
          </a:prstGeom>
        </p:spPr>
      </p:pic>
      <p:cxnSp>
        <p:nvCxnSpPr>
          <p:cNvPr id="3145728" name="直接箭头连接符 9"/>
          <p:cNvCxnSpPr>
            <a:cxnSpLocks/>
          </p:cNvCxnSpPr>
          <p:nvPr/>
        </p:nvCxnSpPr>
        <p:spPr>
          <a:xfrm flipV="1">
            <a:off x="3022908" y="2459675"/>
            <a:ext cx="485681" cy="58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29" name="直接箭头连接符 11"/>
          <p:cNvCxnSpPr>
            <a:cxnSpLocks/>
          </p:cNvCxnSpPr>
          <p:nvPr/>
        </p:nvCxnSpPr>
        <p:spPr>
          <a:xfrm flipV="1">
            <a:off x="4837966" y="2459675"/>
            <a:ext cx="623342" cy="93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279754" y="1339840"/>
            <a:ext cx="4117026" cy="3416320"/>
          </a:xfrm>
          <a:prstGeom prst="rect">
            <a:avLst/>
          </a:prstGeom>
        </p:spPr>
        <p:txBody>
          <a:bodyPr wrap="square">
            <a:spAutoFit/>
          </a:bodyPr>
          <a:lstStyle/>
          <a:p>
            <a:pPr marL="342900"/>
            <a:endParaRPr lang="en-US" altLang="zh-CN" dirty="0">
              <a:latin typeface="微软雅黑" panose="020B0503020204020204" pitchFamily="34" charset="-122"/>
              <a:ea typeface="微软雅黑" panose="020B0503020204020204" pitchFamily="34" charset="-122"/>
            </a:endParaRPr>
          </a:p>
          <a:p>
            <a:pPr marL="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X1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X3 … </a:t>
            </a:r>
            <a:r>
              <a:rPr lang="zh-CN" altLang="en-US" dirty="0">
                <a:latin typeface="微软雅黑" panose="020B0503020204020204" pitchFamily="34" charset="-122"/>
                <a:ea typeface="微软雅黑" panose="020B0503020204020204" pitchFamily="34" charset="-122"/>
              </a:rPr>
              <a:t>对应神经元</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个树突接收到的信号</a:t>
            </a:r>
            <a:endParaRPr lang="en-US" altLang="zh-CN" dirty="0">
              <a:latin typeface="微软雅黑" panose="020B0503020204020204" pitchFamily="34" charset="-122"/>
              <a:ea typeface="微软雅黑" panose="020B0503020204020204" pitchFamily="34" charset="-122"/>
            </a:endParaRPr>
          </a:p>
          <a:p>
            <a:pPr marL="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a:t>
            </a:r>
            <a:r>
              <a:rPr lang="zh-CN" altLang="en-US" dirty="0">
                <a:latin typeface="微软雅黑" panose="020B0503020204020204" pitchFamily="34" charset="-122"/>
                <a:ea typeface="微软雅黑" panose="020B0503020204020204" pitchFamily="34" charset="-122"/>
              </a:rPr>
              <a:t>对应神经元轴突的输出信号，输出信号可以传输给其他神经元</a:t>
            </a:r>
            <a:endParaRPr lang="en-US" altLang="zh-CN" dirty="0">
              <a:latin typeface="微软雅黑" panose="020B0503020204020204" pitchFamily="34" charset="-122"/>
              <a:ea typeface="微软雅黑" panose="020B0503020204020204" pitchFamily="34" charset="-122"/>
            </a:endParaRPr>
          </a:p>
          <a:p>
            <a:pPr marL="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el-GR" altLang="zh-CN" dirty="0">
                <a:latin typeface="微软雅黑" panose="020B0503020204020204" pitchFamily="34" charset="-122"/>
                <a:ea typeface="微软雅黑" panose="020B0503020204020204" pitchFamily="34" charset="-122"/>
              </a:rPr>
              <a:t>ω</a:t>
            </a:r>
            <a:r>
              <a:rPr lang="en-US" altLang="zh-CN" dirty="0">
                <a:latin typeface="微软雅黑" panose="020B0503020204020204" pitchFamily="34" charset="-122"/>
                <a:ea typeface="微软雅黑" panose="020B0503020204020204" pitchFamily="34" charset="-122"/>
              </a:rPr>
              <a:t>1X1</a:t>
            </a:r>
            <a:r>
              <a:rPr lang="zh-CN" altLang="en-US" dirty="0">
                <a:latin typeface="微软雅黑" panose="020B0503020204020204" pitchFamily="34" charset="-122"/>
                <a:ea typeface="微软雅黑" panose="020B0503020204020204" pitchFamily="34" charset="-122"/>
              </a:rPr>
              <a:t>表示</a:t>
            </a:r>
            <a:r>
              <a:rPr lang="en-US" altLang="zh-CN" dirty="0">
                <a:latin typeface="微软雅黑" panose="020B0503020204020204" pitchFamily="34" charset="-122"/>
                <a:ea typeface="微软雅黑" panose="020B0503020204020204" pitchFamily="34" charset="-122"/>
              </a:rPr>
              <a:t>X1</a:t>
            </a:r>
            <a:r>
              <a:rPr lang="zh-CN" altLang="en-US" dirty="0">
                <a:latin typeface="微软雅黑" panose="020B0503020204020204" pitchFamily="34" charset="-122"/>
                <a:ea typeface="微软雅黑" panose="020B0503020204020204" pitchFamily="34" charset="-122"/>
              </a:rPr>
              <a:t>通过树突到达细胞体之后的信号</a:t>
            </a:r>
            <a:endParaRPr lang="en-US" altLang="zh-CN" dirty="0">
              <a:latin typeface="微软雅黑" panose="020B0503020204020204" pitchFamily="34" charset="-122"/>
              <a:ea typeface="微软雅黑" panose="020B0503020204020204" pitchFamily="34" charset="-122"/>
            </a:endParaRPr>
          </a:p>
          <a:p>
            <a:pPr marL="34290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个信号的加权和模拟输入信号的积累。</a:t>
            </a:r>
            <a:endParaRPr lang="en-US" altLang="zh-CN" dirty="0">
              <a:latin typeface="微软雅黑" panose="020B0503020204020204" pitchFamily="34" charset="-122"/>
              <a:ea typeface="微软雅黑" panose="020B0503020204020204" pitchFamily="34" charset="-122"/>
            </a:endParaRPr>
          </a:p>
          <a:p>
            <a:pPr marL="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激活函数判断细胞积累是否超过某个阈值，模拟神经元的兴奋状态，产生电脉冲输出到轴突</a:t>
            </a:r>
            <a:endParaRPr lang="en-US" altLang="zh-CN"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激活函数</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3200" b="1" i="0"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ReLU</a:t>
            </a:r>
            <a:endPar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0665" t="7945" r="7480" b="7788"/>
          <a:stretch/>
        </p:blipFill>
        <p:spPr>
          <a:xfrm>
            <a:off x="303635" y="1575356"/>
            <a:ext cx="5424344" cy="4188027"/>
          </a:xfrm>
          <a:prstGeom prst="rect">
            <a:avLst/>
          </a:prstGeom>
        </p:spPr>
      </p:pic>
      <p:sp>
        <p:nvSpPr>
          <p:cNvPr id="8" name="矩形 7"/>
          <p:cNvSpPr/>
          <p:nvPr/>
        </p:nvSpPr>
        <p:spPr>
          <a:xfrm>
            <a:off x="2453537" y="5879525"/>
            <a:ext cx="7745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ReLU</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303635" y="2884203"/>
                <a:ext cx="18910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
                      <m:d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d>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𝒎𝒂𝒙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14:m>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303635" y="2884203"/>
                <a:ext cx="1891095" cy="369332"/>
              </a:xfrm>
              <a:prstGeom prst="rect">
                <a:avLst/>
              </a:prstGeom>
              <a:blipFill>
                <a:blip r:embed="rId3"/>
                <a:stretch>
                  <a:fillRect l="-968" t="-8197" r="-2258" b="-24590"/>
                </a:stretch>
              </a:blipFill>
            </p:spPr>
            <p:txBody>
              <a:bodyPr/>
              <a:lstStyle/>
              <a:p>
                <a:r>
                  <a:rPr lang="zh-CN" altLang="en-US">
                    <a:noFill/>
                  </a:rPr>
                  <a:t> </a:t>
                </a:r>
              </a:p>
            </p:txBody>
          </p:sp>
        </mc:Fallback>
      </mc:AlternateContent>
      <p:sp>
        <p:nvSpPr>
          <p:cNvPr id="3" name="矩形 2"/>
          <p:cNvSpPr/>
          <p:nvPr/>
        </p:nvSpPr>
        <p:spPr>
          <a:xfrm>
            <a:off x="5727979" y="1760818"/>
            <a:ext cx="6096000" cy="2246769"/>
          </a:xfrm>
          <a:prstGeom prst="rect">
            <a:avLst/>
          </a:prstGeom>
        </p:spPr>
        <p:txBody>
          <a:bodyPr>
            <a:spAutoFit/>
          </a:bodyPr>
          <a:lstStyle/>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在输入为正数的区间，都</a:t>
            </a:r>
            <a:r>
              <a:rPr kumimoji="0" lang="zh-CN" altLang="en-US" sz="28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不存在饱和</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现象</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梯度趋向于</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0)</a:t>
            </a: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8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计算成本很小</a:t>
            </a:r>
            <a:endParaRPr kumimoji="0" lang="en-US" altLang="zh-CN" sz="28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同等情况下的</a:t>
            </a:r>
            <a:r>
              <a:rPr kumimoji="0" lang="zh-CN" altLang="en-US" sz="28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收敛速度</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，大概是</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sigmoid/</a:t>
            </a:r>
            <a:r>
              <a:rPr kumimoji="0" lang="en-US" altLang="zh-CN" sz="28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tanh</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6</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倍</a:t>
            </a:r>
          </a:p>
        </p:txBody>
      </p:sp>
      <p:sp>
        <p:nvSpPr>
          <p:cNvPr id="4" name="文本框 3"/>
          <p:cNvSpPr txBox="1"/>
          <p:nvPr/>
        </p:nvSpPr>
        <p:spPr>
          <a:xfrm>
            <a:off x="5333533" y="4152020"/>
            <a:ext cx="6858467" cy="138499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输出均为非负数，</a:t>
            </a:r>
            <a:r>
              <a:rPr kumimoji="0" lang="zh-CN" altLang="en-US" sz="28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梯度更新效率非常低</a:t>
            </a:r>
            <a:endParaRPr kumimoji="0" lang="en-US" altLang="zh-CN" sz="28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当输入异常或学习率过高时，很可能发生</a:t>
            </a:r>
            <a:r>
              <a:rPr kumimoji="0" lang="zh-CN" altLang="en-US" sz="28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神经元死亡</a:t>
            </a:r>
          </a:p>
        </p:txBody>
      </p:sp>
    </p:spTree>
    <p:extLst>
      <p:ext uri="{BB962C8B-B14F-4D97-AF65-F5344CB8AC3E}">
        <p14:creationId xmlns:p14="http://schemas.microsoft.com/office/powerpoint/2010/main" val="3958121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激活函数</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3200" b="1" i="0"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ReLU</a:t>
            </a:r>
            <a:endPar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 name="文本框 2"/>
          <p:cNvSpPr txBox="1"/>
          <p:nvPr/>
        </p:nvSpPr>
        <p:spPr>
          <a:xfrm>
            <a:off x="484094" y="1344706"/>
            <a:ext cx="86061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cs typeface="+mn-cs"/>
              </a:rPr>
              <a:t>神经元死亡原因</a:t>
            </a:r>
          </a:p>
        </p:txBody>
      </p:sp>
      <mc:AlternateContent xmlns:mc="http://schemas.openxmlformats.org/markup-compatibility/2006" xmlns:a14="http://schemas.microsoft.com/office/drawing/2010/main">
        <mc:Choice Requires="a14">
          <p:sp>
            <p:nvSpPr>
              <p:cNvPr id="5" name="矩形 4"/>
              <p:cNvSpPr/>
              <p:nvPr/>
            </p:nvSpPr>
            <p:spPr>
              <a:xfrm>
                <a:off x="2528047" y="1929481"/>
                <a:ext cx="6049733" cy="8749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r>
                      <a:rPr kumimoji="0" lang="en-US" altLang="zh-CN" sz="32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𝒍𝒓</m:t>
                    </m:r>
                    <m:f>
                      <m:f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𝑳</m:t>
                        </m:r>
                      </m:num>
                      <m:den>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den>
                    </m:f>
                  </m:oMath>
                </a14:m>
                <a:r>
                  <a:rPr kumimoji="0" lang="zh-CN" altLang="en-US" sz="3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3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14:m>
                  <m:oMath xmlns:m="http://schemas.openxmlformats.org/officeDocument/2006/math">
                    <m:sSub>
                      <m:sSub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r>
                      <a:rPr kumimoji="0" lang="en-US" altLang="zh-CN" sz="32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𝒍𝒓</m:t>
                    </m:r>
                    <m:f>
                      <m:f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𝑳</m:t>
                        </m:r>
                      </m:num>
                      <m:den>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en>
                    </m:f>
                    <m:f>
                      <m:f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𝒇</m:t>
                        </m:r>
                      </m:num>
                      <m:den>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𝒛</m:t>
                        </m:r>
                      </m:den>
                    </m:f>
                    <m:sSub>
                      <m:sSub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oMath>
                </a14:m>
                <a:endParaRPr kumimoji="0" lang="zh-CN" altLang="en-US"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5" name="矩形 4"/>
              <p:cNvSpPr>
                <a:spLocks noRot="1" noChangeAspect="1" noMove="1" noResize="1" noEditPoints="1" noAdjustHandles="1" noChangeArrowheads="1" noChangeShapeType="1" noTextEdit="1"/>
              </p:cNvSpPr>
              <p:nvPr/>
            </p:nvSpPr>
            <p:spPr>
              <a:xfrm>
                <a:off x="2528047" y="1929481"/>
                <a:ext cx="6049733" cy="874920"/>
              </a:xfrm>
              <a:prstGeom prst="rect">
                <a:avLst/>
              </a:prstGeom>
              <a:blipFill>
                <a:blip r:embed="rId3"/>
                <a:stretch>
                  <a:fillRect b="-41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484094" y="2804401"/>
                <a:ext cx="10542495" cy="16366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权重更新的方式如上所示，假如输入异常大，或者学习率调高了就会导致权重一下子更新过多，当</a:t>
                </a:r>
                <a14:m>
                  <m:oMath xmlns:m="http://schemas.openxmlformats.org/officeDocument/2006/math">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r>
                      <a:rPr kumimoji="0" lang="en-US" altLang="zh-CN"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𝒍𝒓</m:t>
                    </m:r>
                    <m:f>
                      <m:f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𝑳</m:t>
                        </m:r>
                      </m:num>
                      <m:den>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den>
                    </m:f>
                  </m:oMath>
                </a14:m>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时，新的权重</a:t>
                </a:r>
                <a14:m>
                  <m:oMath xmlns:m="http://schemas.openxmlformats.org/officeDocument/2006/math">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r>
                      <a:rPr kumimoji="0" lang="en-US" altLang="zh-CN" sz="2800" b="1"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&lt;</m:t>
                    </m:r>
                    <m:r>
                      <a:rPr kumimoji="0"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zh-CN"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这样很有可能导致</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𝒛</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𝒏</m:t>
                        </m:r>
                      </m:sub>
                    </m:sSub>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𝒏</m:t>
                        </m:r>
                      </m:sub>
                    </m:sSub>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oMath>
                </a14:m>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84094" y="2804401"/>
                <a:ext cx="10542495" cy="1636602"/>
              </a:xfrm>
              <a:prstGeom prst="rect">
                <a:avLst/>
              </a:prstGeom>
              <a:blipFill>
                <a:blip r:embed="rId4"/>
                <a:stretch>
                  <a:fillRect l="-1156" t="-3717" r="-462" b="-9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17426" y="4496532"/>
                <a:ext cx="11774574" cy="16387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ReLU = max(0,x) </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z &lt;0</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a:t>
                </a: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ReLU</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0</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为常数，此时权重更新公式为</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r>
                      <a:rPr kumimoji="0" lang="en-US" altLang="zh-CN" sz="2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𝒍𝒓</m:t>
                    </m:r>
                    <m:f>
                      <m:f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𝑳</m:t>
                        </m:r>
                      </m:num>
                      <m:den>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en>
                    </m:f>
                    <m:f>
                      <m:f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num>
                      <m:den>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𝒛</m:t>
                        </m:r>
                      </m:den>
                    </m:f>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r>
                      <a:rPr kumimoji="0" lang="en-US" altLang="zh-CN" sz="2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𝒍𝒓</m:t>
                    </m:r>
                    <m:f>
                      <m:f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𝑳</m:t>
                        </m:r>
                      </m:num>
                      <m:den>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en>
                    </m:f>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oMath>
                </a14:m>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𝒘</m:t>
                        </m:r>
                      </m:e>
                      <m:sub>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sub>
                    </m:sSub>
                  </m:oMath>
                </a14:m>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cs typeface="+mn-cs"/>
                  </a:rPr>
                  <a:t>即权重不会再发生改变，因此称为神经元死亡</a:t>
                </a:r>
              </a:p>
            </p:txBody>
          </p:sp>
        </mc:Choice>
        <mc:Fallback xmlns="">
          <p:sp>
            <p:nvSpPr>
              <p:cNvPr id="7" name="文本框 6"/>
              <p:cNvSpPr txBox="1">
                <a:spLocks noRot="1" noChangeAspect="1" noMove="1" noResize="1" noEditPoints="1" noAdjustHandles="1" noChangeArrowheads="1" noChangeShapeType="1" noTextEdit="1"/>
              </p:cNvSpPr>
              <p:nvPr/>
            </p:nvSpPr>
            <p:spPr>
              <a:xfrm>
                <a:off x="417426" y="4496532"/>
                <a:ext cx="11774574" cy="1638782"/>
              </a:xfrm>
              <a:prstGeom prst="rect">
                <a:avLst/>
              </a:prstGeom>
              <a:blipFill>
                <a:blip r:embed="rId5"/>
                <a:stretch>
                  <a:fillRect l="-1035" t="-4104" b="-97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6288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9266" t="7499" r="7712" b="8857"/>
          <a:stretch/>
        </p:blipFill>
        <p:spPr>
          <a:xfrm>
            <a:off x="53647" y="1500020"/>
            <a:ext cx="5781383" cy="4368517"/>
          </a:xfrm>
          <a:prstGeom prst="rect">
            <a:avLst/>
          </a:prstGeom>
        </p:spPr>
      </p:pic>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激活函数</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------Leaky </a:t>
            </a:r>
            <a:r>
              <a:rPr kumimoji="0" lang="en-US" altLang="zh-CN" sz="3200" b="1" i="0"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ReLU</a:t>
            </a:r>
            <a:endPar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186052" y="2654182"/>
                <a:ext cx="21796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
                      <m:d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d>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𝒎𝒂𝒙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(0.1x,</a:t>
                </a:r>
                <a14:m>
                  <m:oMath xmlns:m="http://schemas.openxmlformats.org/officeDocument/2006/math">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oMath>
                </a14:m>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86052" y="2654182"/>
                <a:ext cx="2179636" cy="369332"/>
              </a:xfrm>
              <a:prstGeom prst="rect">
                <a:avLst/>
              </a:prstGeom>
              <a:blipFill>
                <a:blip r:embed="rId3"/>
                <a:stretch>
                  <a:fillRect l="-840" t="-8197" r="-2241" b="-24590"/>
                </a:stretch>
              </a:blipFill>
            </p:spPr>
            <p:txBody>
              <a:bodyPr/>
              <a:lstStyle/>
              <a:p>
                <a:r>
                  <a:rPr lang="zh-CN" altLang="en-US">
                    <a:noFill/>
                  </a:rPr>
                  <a:t> </a:t>
                </a:r>
              </a:p>
            </p:txBody>
          </p:sp>
        </mc:Fallback>
      </mc:AlternateContent>
      <p:sp>
        <p:nvSpPr>
          <p:cNvPr id="5" name="矩形 4"/>
          <p:cNvSpPr/>
          <p:nvPr/>
        </p:nvSpPr>
        <p:spPr>
          <a:xfrm>
            <a:off x="2069326" y="6189053"/>
            <a:ext cx="14478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Leaky </a:t>
            </a:r>
            <a:r>
              <a:rPr kumimoji="0"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ReLU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矩形 10"/>
          <p:cNvSpPr/>
          <p:nvPr/>
        </p:nvSpPr>
        <p:spPr>
          <a:xfrm>
            <a:off x="5727979" y="1500020"/>
            <a:ext cx="6096000" cy="2677656"/>
          </a:xfrm>
          <a:prstGeom prst="rect">
            <a:avLst/>
          </a:prstGeom>
        </p:spPr>
        <p:txBody>
          <a:bodyPr>
            <a:spAutoFit/>
          </a:bodyPr>
          <a:lstStyle/>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无论在正区间还是负区间都</a:t>
            </a:r>
            <a:r>
              <a:rPr kumimoji="0" lang="zh-CN" altLang="en-US"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不会饱和</a:t>
            </a:r>
            <a:endParaRPr kumimoji="0" lang="en-US" altLang="zh-CN"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计算依然十分</a:t>
            </a:r>
            <a:r>
              <a:rPr kumimoji="0" lang="zh-CN" altLang="en-US"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简单且高效</a:t>
            </a:r>
            <a:endParaRPr kumimoji="0" lang="en-US" altLang="zh-CN"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同等情况下的</a:t>
            </a:r>
            <a:r>
              <a:rPr kumimoji="0" lang="zh-CN" altLang="en-US"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收敛速度</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，大概是</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sigmoid/</a:t>
            </a:r>
            <a:r>
              <a:rPr kumimoji="0" lang="en-US" altLang="zh-CN" sz="24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tanh</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6</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倍</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不会出现神经元死亡</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的情况</a:t>
            </a: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cxnSp>
        <p:nvCxnSpPr>
          <p:cNvPr id="12" name="直接连接符 11"/>
          <p:cNvCxnSpPr/>
          <p:nvPr/>
        </p:nvCxnSpPr>
        <p:spPr>
          <a:xfrm>
            <a:off x="6059606" y="4177676"/>
            <a:ext cx="0" cy="2680324"/>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6458806" y="4434727"/>
                <a:ext cx="536517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Parametric Rectifier(</a:t>
                </a:r>
                <a:r>
                  <a:rPr kumimoji="0" lang="en-US" altLang="zh-CN" sz="2400" b="1" i="0" u="none" strike="noStrike" kern="1200" cap="none" spc="0" normalizeH="0" baseline="0" noProof="0" dirty="0" err="1">
                    <a:ln>
                      <a:noFill/>
                    </a:ln>
                    <a:solidFill>
                      <a:srgbClr val="333399"/>
                    </a:solidFill>
                    <a:effectLst/>
                    <a:uLnTx/>
                    <a:uFillTx/>
                    <a:latin typeface="Calibri" panose="020F0502020204030204"/>
                    <a:ea typeface="等线" panose="02010600030101010101" pitchFamily="2" charset="-122"/>
                    <a:cs typeface="+mn-cs"/>
                  </a:rPr>
                  <a:t>PReLU</a:t>
                </a:r>
                <a:r>
                  <a:rPr kumimoji="0" lang="en-US" altLang="zh-CN"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cs typeface="+mn-cs"/>
                        </a:rPr>
                        <m:t>max</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Leaky </a:t>
                </a:r>
                <a:r>
                  <a:rPr kumimoji="0" lang="en-US" altLang="zh-CN" sz="24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ReLU</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的一般化，</a:t>
                </a:r>
                <a:r>
                  <a:rPr kumimoji="0" lang="en-US" altLang="zh-CN" sz="24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alph</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可以当做一个可以反向传播和学习的参数</a:t>
                </a:r>
              </a:p>
            </p:txBody>
          </p:sp>
        </mc:Choice>
        <mc:Fallback xmlns="">
          <p:sp>
            <p:nvSpPr>
              <p:cNvPr id="14" name="文本框 13"/>
              <p:cNvSpPr txBox="1">
                <a:spLocks noRot="1" noChangeAspect="1" noMove="1" noResize="1" noEditPoints="1" noAdjustHandles="1" noChangeArrowheads="1" noChangeShapeType="1" noTextEdit="1"/>
              </p:cNvSpPr>
              <p:nvPr/>
            </p:nvSpPr>
            <p:spPr>
              <a:xfrm>
                <a:off x="6458806" y="4434727"/>
                <a:ext cx="5365173" cy="1569660"/>
              </a:xfrm>
              <a:prstGeom prst="rect">
                <a:avLst/>
              </a:prstGeom>
              <a:blipFill>
                <a:blip r:embed="rId4"/>
                <a:stretch>
                  <a:fillRect l="-1818" t="-3101" b="-8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4741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8910" t="5822" r="6668" b="8046"/>
          <a:stretch/>
        </p:blipFill>
        <p:spPr>
          <a:xfrm>
            <a:off x="0" y="1688164"/>
            <a:ext cx="5657435" cy="4329033"/>
          </a:xfrm>
          <a:prstGeom prst="rect">
            <a:avLst/>
          </a:prstGeom>
        </p:spPr>
      </p:pic>
      <p:sp>
        <p:nvSpPr>
          <p:cNvPr id="2" name="标题 1"/>
          <p:cNvSpPr txBox="1">
            <a:spLocks/>
          </p:cNvSpPr>
          <p:nvPr/>
        </p:nvSpPr>
        <p:spPr>
          <a:xfrm>
            <a:off x="685799" y="169349"/>
            <a:ext cx="7530921"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激活函数</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------ELU</a:t>
            </a:r>
            <a:endPar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 name="矩形 10"/>
          <p:cNvSpPr/>
          <p:nvPr/>
        </p:nvSpPr>
        <p:spPr>
          <a:xfrm>
            <a:off x="5657435" y="1688164"/>
            <a:ext cx="5857380" cy="2308324"/>
          </a:xfrm>
          <a:prstGeom prst="rect">
            <a:avLst/>
          </a:prstGeom>
        </p:spPr>
        <p:txBody>
          <a:bodyPr wrap="square">
            <a:spAutoFit/>
          </a:bodyPr>
          <a:lstStyle/>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继承了</a:t>
            </a:r>
            <a:r>
              <a:rPr kumimoji="0" lang="en-US" altLang="zh-CN" sz="24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ReLU</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所有的优点</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输出更接近均值为</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0</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的分布</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相比于</a:t>
            </a:r>
            <a:r>
              <a:rPr kumimoji="0" lang="en-US" altLang="zh-CN" sz="24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LeakyReLU</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，它在负区间更容易出现饱和</a:t>
            </a: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2400" b="1" i="0" u="none" strike="noStrike" kern="1200" cap="none" spc="0" normalizeH="0" baseline="0" noProof="0" dirty="0">
              <a:ln>
                <a:noFill/>
              </a:ln>
              <a:solidFill>
                <a:srgbClr val="333399"/>
              </a:solidFill>
              <a:effectLst/>
              <a:uLnTx/>
              <a:uFillTx/>
              <a:latin typeface="Calibri" panose="020F0502020204030204"/>
              <a:ea typeface="等线" panose="02010600030101010101" pitchFamily="2" charset="-122"/>
              <a:cs typeface="+mn-cs"/>
            </a:endParaRPr>
          </a:p>
          <a:p>
            <a:pPr marL="57150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3" name="矩形 12"/>
          <p:cNvSpPr/>
          <p:nvPr/>
        </p:nvSpPr>
        <p:spPr>
          <a:xfrm>
            <a:off x="220955" y="2406432"/>
            <a:ext cx="6591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ELU</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p:cNvSpPr txBox="1"/>
              <p:nvPr/>
            </p:nvSpPr>
            <p:spPr>
              <a:xfrm>
                <a:off x="412024" y="6017197"/>
                <a:ext cx="3732497" cy="7101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&gt;0</m:t>
                              </m:r>
                            </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exp</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e>
                          </m:eqArr>
                        </m:e>
                      </m:d>
                    </m:oMath>
                  </m:oMathPara>
                </a14:m>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12024" y="6017197"/>
                <a:ext cx="3732497" cy="710194"/>
              </a:xfrm>
              <a:prstGeom prst="rect">
                <a:avLst/>
              </a:prstGeom>
              <a:blipFill>
                <a:blip r:embed="rId4"/>
                <a:stretch>
                  <a:fillRect/>
                </a:stretch>
              </a:blipFill>
            </p:spPr>
            <p:txBody>
              <a:bodyPr/>
              <a:lstStyle/>
              <a:p>
                <a:r>
                  <a:rPr lang="zh-CN" altLang="en-US">
                    <a:noFill/>
                  </a:rPr>
                  <a:t> </a:t>
                </a:r>
              </a:p>
            </p:txBody>
          </p:sp>
        </mc:Fallback>
      </mc:AlternateContent>
      <p:cxnSp>
        <p:nvCxnSpPr>
          <p:cNvPr id="6" name="直接连接符 5"/>
          <p:cNvCxnSpPr/>
          <p:nvPr/>
        </p:nvCxnSpPr>
        <p:spPr>
          <a:xfrm>
            <a:off x="5657435" y="3715473"/>
            <a:ext cx="0" cy="3011918"/>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5521287" y="4842097"/>
                <a:ext cx="5390866" cy="7586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𝑆𝑜𝑓𝑡𝑚𝑎𝑥</m:t>
                      </m:r>
                      <m:d>
                        <m:d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e>
                      </m:d>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exp</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um>
                        <m:den>
                          <m:nary>
                            <m:naryPr>
                              <m:chr m:val="∑"/>
                              <m:limLoc m:val="subSup"/>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5"/>
                                </m:r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sup>
                            <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exp</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nary>
                        </m:den>
                      </m:f>
                    </m:oMath>
                  </m:oMathPara>
                </a14:m>
                <a:endPar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521287" y="4842097"/>
                <a:ext cx="5390866" cy="758669"/>
              </a:xfrm>
              <a:prstGeom prst="rect">
                <a:avLst/>
              </a:prstGeom>
              <a:blipFill>
                <a:blip r:embed="rId5"/>
                <a:stretch>
                  <a:fillRect/>
                </a:stretch>
              </a:blipFill>
            </p:spPr>
            <p:txBody>
              <a:bodyPr/>
              <a:lstStyle/>
              <a:p>
                <a:r>
                  <a:rPr lang="zh-CN" altLang="en-US">
                    <a:noFill/>
                  </a:rPr>
                  <a:t> </a:t>
                </a:r>
              </a:p>
            </p:txBody>
          </p:sp>
        </mc:Fallback>
      </mc:AlternateContent>
      <p:sp>
        <p:nvSpPr>
          <p:cNvPr id="7" name="矩形 6"/>
          <p:cNvSpPr/>
          <p:nvPr/>
        </p:nvSpPr>
        <p:spPr>
          <a:xfrm>
            <a:off x="7403264" y="4472765"/>
            <a:ext cx="2094869" cy="369332"/>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3333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SoftMax</a:t>
            </a:r>
            <a:r>
              <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激活函数</a:t>
            </a:r>
            <a:endParaRPr kumimoji="0" lang="en-US" altLang="zh-CN"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6136134" y="5649090"/>
            <a:ext cx="5717992" cy="64633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常用于多分类问题之中</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配合交叉熵计算损失</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在交叉熵损失中出现过，此处不再赘述</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10760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2" name="标题 1"/>
          <p:cNvSpPr>
            <a:spLocks noGrp="1"/>
          </p:cNvSpPr>
          <p:nvPr>
            <p:ph type="title"/>
          </p:nvPr>
        </p:nvSpPr>
        <p:spPr/>
        <p:txBody>
          <a:bodyPr/>
          <a:lstStyle/>
          <a:p>
            <a:r>
              <a:rPr lang="zh-CN" altLang="en-US"/>
              <a:t>课后练习</a:t>
            </a:r>
            <a:endParaRPr lang="zh-CN" altLang="en-US" dirty="0"/>
          </a:p>
        </p:txBody>
      </p:sp>
      <p:sp>
        <p:nvSpPr>
          <p:cNvPr id="1048713" name="内容占位符 2"/>
          <p:cNvSpPr>
            <a:spLocks noGrp="1"/>
          </p:cNvSpPr>
          <p:nvPr>
            <p:ph idx="1"/>
          </p:nvPr>
        </p:nvSpPr>
        <p:spPr/>
        <p:txBody>
          <a:bodyPr/>
          <a:lstStyle/>
          <a:p>
            <a:r>
              <a:rPr lang="zh-CN" altLang="en-US" dirty="0"/>
              <a:t>编程练习</a:t>
            </a:r>
            <a:r>
              <a:rPr lang="en-US" altLang="zh-CN" dirty="0"/>
              <a:t>1</a:t>
            </a:r>
          </a:p>
          <a:p>
            <a:pPr lvl="1"/>
            <a:r>
              <a:rPr lang="zh-CN" altLang="en-US" dirty="0"/>
              <a:t>使用</a:t>
            </a:r>
            <a:r>
              <a:rPr lang="en-US" altLang="zh-CN" dirty="0" err="1"/>
              <a:t>Numpy</a:t>
            </a:r>
            <a:r>
              <a:rPr lang="zh-CN" altLang="en-US" dirty="0"/>
              <a:t>实现前馈神经网络</a:t>
            </a:r>
            <a:endParaRPr lang="en-US" altLang="zh-CN" dirty="0"/>
          </a:p>
          <a:p>
            <a:pPr lvl="1"/>
            <a:r>
              <a:rPr lang="en-US" altLang="zh-CN" dirty="0">
                <a:hlinkClick r:id="rId2" tooltip="chap4_ simple neural network"/>
              </a:rPr>
              <a:t>chap4_ simple neural network</a:t>
            </a:r>
            <a:endParaRPr lang="en-US" altLang="zh-CN" dirty="0"/>
          </a:p>
          <a:p>
            <a:pPr marL="154484" lvl="1" indent="0">
              <a:buNone/>
            </a:pPr>
            <a:r>
              <a:rPr lang="en-US" altLang="zh-CN" dirty="0"/>
              <a:t>https://github.com/nndl/exercise/tree/master/chap4_%20simple%20neural%20network</a:t>
            </a:r>
          </a:p>
          <a:p>
            <a:pPr marL="154484" lvl="1" indent="0">
              <a:buNone/>
            </a:pPr>
            <a:endParaRPr lang="en-US" altLang="zh-CN" dirty="0"/>
          </a:p>
          <a:p>
            <a:r>
              <a:rPr lang="zh-CN" altLang="en-US" dirty="0"/>
              <a:t>编程练习</a:t>
            </a:r>
            <a:r>
              <a:rPr lang="en-US" altLang="zh-CN" dirty="0"/>
              <a:t>2*</a:t>
            </a:r>
          </a:p>
          <a:p>
            <a:pPr lvl="1"/>
            <a:r>
              <a:rPr lang="zh-CN" altLang="en-US" dirty="0"/>
              <a:t>理论和实验证明，一个两层的</a:t>
            </a:r>
            <a:r>
              <a:rPr lang="en-US" altLang="zh-CN" dirty="0" err="1"/>
              <a:t>ReLU</a:t>
            </a:r>
            <a:r>
              <a:rPr lang="zh-CN" altLang="en-US" dirty="0"/>
              <a:t>网络可以模拟任何有界闭集函数</a:t>
            </a:r>
            <a:endParaRPr lang="en-US" altLang="zh-CN" dirty="0"/>
          </a:p>
          <a:p>
            <a:pPr lvl="1"/>
            <a:r>
              <a:rPr lang="en-US" altLang="zh-CN" dirty="0">
                <a:hlinkClick r:id="rId2" tooltip="chap4_ simple neural network"/>
              </a:rPr>
              <a:t>chap4_ simple neural network</a:t>
            </a:r>
            <a:endParaRPr lang="en-US" altLang="zh-CN" dirty="0"/>
          </a:p>
          <a:p>
            <a:pPr marL="154484" lvl="1" indent="0">
              <a:buNone/>
            </a:pPr>
            <a:r>
              <a:rPr lang="zh-CN" altLang="en-US" dirty="0">
                <a:solidFill>
                  <a:schemeClr val="tx1"/>
                </a:solidFill>
              </a:rPr>
              <a:t>https://github.com/nndl/exercise/tree/master/chap4_ simple neural network</a:t>
            </a:r>
            <a:endParaRPr lang="en-US" altLang="zh-CN" dirty="0">
              <a:solidFill>
                <a:schemeClr val="tx1"/>
              </a:solidFill>
            </a:endParaRPr>
          </a:p>
          <a:p>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Rectangle 3"/>
          <p:cNvSpPr/>
          <p:nvPr/>
        </p:nvSpPr>
        <p:spPr>
          <a:xfrm>
            <a:off x="4953000" y="3048000"/>
            <a:ext cx="23622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685800" y="169349"/>
            <a:ext cx="5959700" cy="762000"/>
          </a:xfrm>
          <a:prstGeom prst="rect">
            <a:avLst/>
          </a:prstGeom>
        </p:spPr>
        <p:txBody>
          <a:bodyPr anchor="ctr" anchorCtr="0"/>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2200" b="1">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2200" b="1">
                <a:solidFill>
                  <a:schemeClr val="tx2"/>
                </a:solidFill>
                <a:latin typeface="Arial" panose="020B0604020202020204" pitchFamily="34" charset="0"/>
                <a:ea typeface="黑体" panose="0201060906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rPr>
              <a:t>神经网络的作用</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18" y="1661777"/>
            <a:ext cx="6537475" cy="4507203"/>
          </a:xfrm>
          <a:prstGeom prst="rect">
            <a:avLst/>
          </a:prstGeom>
        </p:spPr>
      </p:pic>
      <p:sp>
        <p:nvSpPr>
          <p:cNvPr id="6" name="文本框 5"/>
          <p:cNvSpPr txBox="1"/>
          <p:nvPr/>
        </p:nvSpPr>
        <p:spPr>
          <a:xfrm>
            <a:off x="6829193" y="2145663"/>
            <a:ext cx="536280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、神经网络通过大量相互连接的神经元</a:t>
            </a:r>
            <a:r>
              <a:rPr kumimoji="0" lang="zh-CN" altLang="en-US" sz="2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cs typeface="+mn-cs"/>
              </a:rPr>
              <a:t>模拟人类大脑</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处理问题。</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、单个神经元解决简单问题，多个神经元就能</a:t>
            </a:r>
            <a:r>
              <a:rPr kumimoji="0" lang="zh-CN" altLang="en-US" sz="2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cs typeface="+mn-cs"/>
              </a:rPr>
              <a:t>解决复杂问题</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、神经网络具有很强的</a:t>
            </a:r>
            <a:r>
              <a:rPr kumimoji="0" lang="zh-CN" altLang="en-US" sz="2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cs typeface="+mn-cs"/>
              </a:rPr>
              <a:t>表达能力。</a:t>
            </a:r>
            <a:endParaRPr kumimoji="0" lang="en-US" altLang="zh-CN" sz="2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57899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标题 1"/>
          <p:cNvSpPr>
            <a:spLocks noGrp="1"/>
          </p:cNvSpPr>
          <p:nvPr>
            <p:ph type="title"/>
          </p:nvPr>
        </p:nvSpPr>
        <p:spPr/>
        <p:txBody>
          <a:bodyPr/>
          <a:lstStyle/>
          <a:p>
            <a:r>
              <a:rPr lang="zh-CN" altLang="en-US" dirty="0"/>
              <a:t>常见激活函数</a:t>
            </a:r>
          </a:p>
        </p:txBody>
      </p:sp>
      <p:pic>
        <p:nvPicPr>
          <p:cNvPr id="2097159" name="图片 2" descr="屏幕剪辑"/>
          <p:cNvPicPr>
            <a:picLocks noChangeAspect="1"/>
          </p:cNvPicPr>
          <p:nvPr/>
        </p:nvPicPr>
        <p:blipFill>
          <a:blip r:embed="rId3"/>
          <a:stretch>
            <a:fillRect/>
          </a:stretch>
        </p:blipFill>
        <p:spPr>
          <a:xfrm>
            <a:off x="2098230" y="1752600"/>
            <a:ext cx="2260023" cy="763732"/>
          </a:xfrm>
          <a:prstGeom prst="rect">
            <a:avLst/>
          </a:prstGeom>
        </p:spPr>
      </p:pic>
      <p:pic>
        <p:nvPicPr>
          <p:cNvPr id="2097160" name="图片 4" descr="屏幕剪辑"/>
          <p:cNvPicPr>
            <a:picLocks noChangeAspect="1"/>
          </p:cNvPicPr>
          <p:nvPr/>
        </p:nvPicPr>
        <p:blipFill>
          <a:blip r:embed="rId4"/>
          <a:stretch>
            <a:fillRect/>
          </a:stretch>
        </p:blipFill>
        <p:spPr>
          <a:xfrm>
            <a:off x="1752601" y="3048000"/>
            <a:ext cx="3249757" cy="685800"/>
          </a:xfrm>
          <a:prstGeom prst="rect">
            <a:avLst/>
          </a:prstGeom>
        </p:spPr>
      </p:pic>
      <p:pic>
        <p:nvPicPr>
          <p:cNvPr id="2097161" name="图片 6" descr="屏幕剪辑"/>
          <p:cNvPicPr>
            <a:picLocks noChangeAspect="1"/>
          </p:cNvPicPr>
          <p:nvPr/>
        </p:nvPicPr>
        <p:blipFill>
          <a:blip r:embed="rId5"/>
          <a:stretch>
            <a:fillRect/>
          </a:stretch>
        </p:blipFill>
        <p:spPr>
          <a:xfrm>
            <a:off x="5181600" y="1371600"/>
            <a:ext cx="3810000" cy="2938738"/>
          </a:xfrm>
          <a:prstGeom prst="rect">
            <a:avLst/>
          </a:prstGeom>
        </p:spPr>
      </p:pic>
      <p:sp>
        <p:nvSpPr>
          <p:cNvPr id="1048618" name="矩形 5"/>
          <p:cNvSpPr/>
          <p:nvPr/>
        </p:nvSpPr>
        <p:spPr>
          <a:xfrm>
            <a:off x="7239000" y="3810000"/>
            <a:ext cx="4572000" cy="830997"/>
          </a:xfrm>
          <a:prstGeom prst="rect">
            <a:avLst/>
          </a:prstGeom>
        </p:spPr>
        <p:txBody>
          <a:bodyPr wrap="square">
            <a:spAutoFit/>
          </a:bodyPr>
          <a:lstStyle/>
          <a:p>
            <a:r>
              <a:rPr lang="zh-CN" altLang="en-US" sz="1600" dirty="0">
                <a:solidFill>
                  <a:srgbClr val="FF0000"/>
                </a:solidFill>
              </a:rPr>
              <a:t>非零中心化的输出会使得其后一层的神经元的输入发生偏置偏移（</a:t>
            </a:r>
            <a:r>
              <a:rPr lang="en-US" altLang="zh-CN" sz="1600" dirty="0">
                <a:solidFill>
                  <a:srgbClr val="FF0000"/>
                </a:solidFill>
              </a:rPr>
              <a:t>bias shift</a:t>
            </a:r>
            <a:r>
              <a:rPr lang="zh-CN" altLang="en-US" sz="1600" dirty="0">
                <a:solidFill>
                  <a:srgbClr val="FF0000"/>
                </a:solidFill>
              </a:rPr>
              <a:t>），并进一步使得梯度下降的收敛速度变慢。</a:t>
            </a:r>
          </a:p>
        </p:txBody>
      </p:sp>
      <p:sp>
        <p:nvSpPr>
          <p:cNvPr id="1048619" name="矩形 7"/>
          <p:cNvSpPr/>
          <p:nvPr/>
        </p:nvSpPr>
        <p:spPr>
          <a:xfrm>
            <a:off x="914400" y="4778406"/>
            <a:ext cx="10439400" cy="1523494"/>
          </a:xfrm>
          <a:prstGeom prst="rect">
            <a:avLst/>
          </a:prstGeom>
        </p:spPr>
        <p:txBody>
          <a:bodyPr wrap="square">
            <a:spAutoFit/>
          </a:bodyPr>
          <a:lstStyle/>
          <a:p>
            <a:pPr marL="153591" lvl="0" indent="-153591" eaLnBrk="1" hangingPunct="1">
              <a:spcBef>
                <a:spcPts val="338"/>
              </a:spcBef>
              <a:buClr>
                <a:srgbClr val="000000"/>
              </a:buClr>
              <a:buSzPct val="76000"/>
              <a:buFont typeface="Wingdings 3" panose="05040102010807070707" pitchFamily="18" charset="2"/>
              <a:buChar char=""/>
            </a:pPr>
            <a:r>
              <a:rPr lang="zh-CN" altLang="en-US" sz="3200" dirty="0">
                <a:solidFill>
                  <a:srgbClr val="C00000"/>
                </a:solidFill>
                <a:latin typeface="Times New Roman"/>
              </a:rPr>
              <a:t>性质：</a:t>
            </a:r>
            <a:endParaRPr lang="en-US" altLang="zh-CN" sz="3200" dirty="0">
              <a:solidFill>
                <a:srgbClr val="C00000"/>
              </a:solidFill>
              <a:latin typeface="Times New Roman"/>
            </a:endParaRPr>
          </a:p>
          <a:p>
            <a:pPr marL="308075" lvl="1" indent="-153591" eaLnBrk="1" hangingPunct="1">
              <a:spcBef>
                <a:spcPts val="281"/>
              </a:spcBef>
              <a:buClr>
                <a:srgbClr val="000000"/>
              </a:buClr>
              <a:buSzPct val="76000"/>
              <a:buFont typeface="Wingdings 3" panose="05040102010807070707" pitchFamily="18" charset="2"/>
              <a:buChar char=""/>
            </a:pPr>
            <a:r>
              <a:rPr lang="zh-CN" altLang="en-US" sz="2800" dirty="0">
                <a:solidFill>
                  <a:srgbClr val="000000"/>
                </a:solidFill>
                <a:latin typeface="Times New Roman"/>
                <a:cs typeface="+mn-cs"/>
              </a:rPr>
              <a:t>饱和函数</a:t>
            </a:r>
            <a:endParaRPr lang="en-US" altLang="zh-CN" sz="2800" dirty="0">
              <a:solidFill>
                <a:srgbClr val="000000"/>
              </a:solidFill>
              <a:latin typeface="Times New Roman"/>
              <a:cs typeface="+mn-cs"/>
            </a:endParaRPr>
          </a:p>
          <a:p>
            <a:pPr marL="308075" lvl="1" indent="-153591" eaLnBrk="1" hangingPunct="1">
              <a:spcBef>
                <a:spcPts val="281"/>
              </a:spcBef>
              <a:buClr>
                <a:srgbClr val="000000"/>
              </a:buClr>
              <a:buSzPct val="76000"/>
              <a:buFont typeface="Wingdings 3" panose="05040102010807070707" pitchFamily="18" charset="2"/>
              <a:buChar char=""/>
            </a:pPr>
            <a:r>
              <a:rPr lang="en-US" altLang="zh-CN" sz="2800" dirty="0">
                <a:solidFill>
                  <a:srgbClr val="000000"/>
                </a:solidFill>
                <a:latin typeface="Times New Roman"/>
                <a:cs typeface="+mn-cs"/>
              </a:rPr>
              <a:t>Tanh</a:t>
            </a:r>
            <a:r>
              <a:rPr lang="zh-CN" altLang="en-US" sz="2800" dirty="0">
                <a:solidFill>
                  <a:srgbClr val="000000"/>
                </a:solidFill>
                <a:latin typeface="Times New Roman"/>
                <a:cs typeface="+mn-cs"/>
              </a:rPr>
              <a:t>函数是零中心化的，而</a:t>
            </a:r>
            <a:r>
              <a:rPr lang="en-US" altLang="zh-CN" sz="2800" dirty="0">
                <a:solidFill>
                  <a:srgbClr val="000000"/>
                </a:solidFill>
                <a:latin typeface="Times New Roman"/>
                <a:cs typeface="+mn-cs"/>
              </a:rPr>
              <a:t>sigmoid (logistic)</a:t>
            </a:r>
            <a:r>
              <a:rPr lang="zh-CN" altLang="en-US" sz="2800" dirty="0">
                <a:solidFill>
                  <a:srgbClr val="000000"/>
                </a:solidFill>
                <a:latin typeface="Times New Roman"/>
                <a:cs typeface="+mn-cs"/>
              </a:rPr>
              <a:t>函数的输出恒大于</a:t>
            </a:r>
            <a:r>
              <a:rPr lang="en-US" altLang="zh-CN" sz="2800" dirty="0">
                <a:solidFill>
                  <a:srgbClr val="000000"/>
                </a:solidFill>
                <a:latin typeface="Times New Roman"/>
                <a:cs typeface="+mn-cs"/>
              </a:rPr>
              <a:t>0</a:t>
            </a:r>
          </a:p>
        </p:txBody>
      </p:sp>
      <p:sp>
        <p:nvSpPr>
          <p:cNvPr id="2" name="矩形 1"/>
          <p:cNvSpPr/>
          <p:nvPr/>
        </p:nvSpPr>
        <p:spPr>
          <a:xfrm>
            <a:off x="805364" y="1910539"/>
            <a:ext cx="979755" cy="369332"/>
          </a:xfrm>
          <a:prstGeom prst="rect">
            <a:avLst/>
          </a:prstGeom>
        </p:spPr>
        <p:txBody>
          <a:bodyPr wrap="none">
            <a:spAutoFit/>
          </a:bodyPr>
          <a:lstStyle/>
          <a:p>
            <a:r>
              <a:rPr lang="en-US" altLang="zh-CN" dirty="0">
                <a:solidFill>
                  <a:srgbClr val="FF0000"/>
                </a:solidFill>
              </a:rPr>
              <a:t>sigmoid</a:t>
            </a:r>
            <a:endParaRPr lang="zh-CN" altLang="en-US" dirty="0"/>
          </a:p>
        </p:txBody>
      </p:sp>
      <p:sp>
        <p:nvSpPr>
          <p:cNvPr id="9" name="矩形 8"/>
          <p:cNvSpPr/>
          <p:nvPr/>
        </p:nvSpPr>
        <p:spPr>
          <a:xfrm>
            <a:off x="805364" y="3199680"/>
            <a:ext cx="979755" cy="369332"/>
          </a:xfrm>
          <a:prstGeom prst="rect">
            <a:avLst/>
          </a:prstGeom>
        </p:spPr>
        <p:txBody>
          <a:bodyPr wrap="square">
            <a:spAutoFit/>
          </a:bodyPr>
          <a:lstStyle/>
          <a:p>
            <a:r>
              <a:rPr lang="en-US" altLang="zh-CN" dirty="0" err="1">
                <a:solidFill>
                  <a:srgbClr val="FF0000"/>
                </a:solidFill>
              </a:rPr>
              <a:t>tanh</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3.5"/>
</p:tagLst>
</file>

<file path=ppt/tags/tag2.xml><?xml version="1.0" encoding="utf-8"?>
<p:tagLst xmlns:a="http://schemas.openxmlformats.org/drawingml/2006/main" xmlns:r="http://schemas.openxmlformats.org/officeDocument/2006/relationships" xmlns:p="http://schemas.openxmlformats.org/presentationml/2006/main">
  <p:tag name="TIMING" val="|38|6.5|9.5|5.3|0.8|2.6|2.1"/>
</p:tagLst>
</file>

<file path=ppt/tags/tag3.xml><?xml version="1.0" encoding="utf-8"?>
<p:tagLst xmlns:a="http://schemas.openxmlformats.org/drawingml/2006/main" xmlns:r="http://schemas.openxmlformats.org/officeDocument/2006/relationships" xmlns:p="http://schemas.openxmlformats.org/presentationml/2006/main">
  <p:tag name="TIMING" val="|52.7|55"/>
</p:tagLst>
</file>

<file path=ppt/tags/tag4.xml><?xml version="1.0" encoding="utf-8"?>
<p:tagLst xmlns:a="http://schemas.openxmlformats.org/drawingml/2006/main" xmlns:r="http://schemas.openxmlformats.org/officeDocument/2006/relationships" xmlns:p="http://schemas.openxmlformats.org/presentationml/2006/main">
  <p:tag name="TIMING" val="|5.6|22|149.9|0.8"/>
</p:tagLst>
</file>

<file path=ppt/tags/tag5.xml><?xml version="1.0" encoding="utf-8"?>
<p:tagLst xmlns:a="http://schemas.openxmlformats.org/drawingml/2006/main" xmlns:r="http://schemas.openxmlformats.org/officeDocument/2006/relationships" xmlns:p="http://schemas.openxmlformats.org/presentationml/2006/main">
  <p:tag name="TIMING" val="|48.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1_主题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1E9C6148-35BF-4BA9-B981-FAC3A0444483}" vid="{DA0C4206-3E5A-4841-90AD-9E1B70AB41B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1154</TotalTime>
  <Words>6548</Words>
  <Application>Microsoft Macintosh PowerPoint</Application>
  <PresentationFormat>Widescreen</PresentationFormat>
  <Paragraphs>576</Paragraphs>
  <Slides>75</Slides>
  <Notes>23</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75</vt:i4>
      </vt:variant>
    </vt:vector>
  </HeadingPairs>
  <TitlesOfParts>
    <vt:vector size="92" baseType="lpstr">
      <vt:lpstr>等线</vt:lpstr>
      <vt:lpstr>微软雅黑</vt:lpstr>
      <vt:lpstr>宋体</vt:lpstr>
      <vt:lpstr>华文楷体</vt:lpstr>
      <vt:lpstr>Arial</vt:lpstr>
      <vt:lpstr>Calibri</vt:lpstr>
      <vt:lpstr>Calibri Light</vt:lpstr>
      <vt:lpstr>Cambria</vt:lpstr>
      <vt:lpstr>Cambria Math</vt:lpstr>
      <vt:lpstr>Helvetica</vt:lpstr>
      <vt:lpstr>STIX Two Math</vt:lpstr>
      <vt:lpstr>Times New Roman</vt:lpstr>
      <vt:lpstr>Wingdings</vt:lpstr>
      <vt:lpstr>Wingdings 3</vt:lpstr>
      <vt:lpstr>my</vt:lpstr>
      <vt:lpstr>1_主题1</vt:lpstr>
      <vt:lpstr>方程式</vt:lpstr>
      <vt:lpstr>第四章   前馈神经网络 </vt:lpstr>
      <vt:lpstr>内容</vt:lpstr>
      <vt:lpstr>神经网络</vt:lpstr>
      <vt:lpstr>神经网络</vt:lpstr>
      <vt:lpstr>神经元</vt:lpstr>
      <vt:lpstr>生物神经元</vt:lpstr>
      <vt:lpstr>人工神经元</vt:lpstr>
      <vt:lpstr>PowerPoint Presentation</vt:lpstr>
      <vt:lpstr>常见激活函数</vt:lpstr>
      <vt:lpstr>常见激活函数</vt:lpstr>
      <vt:lpstr>常见激活函数及其导数</vt:lpstr>
      <vt:lpstr>激活函数的性质 (剧透，why?)</vt:lpstr>
      <vt:lpstr>人工神经网络</vt:lpstr>
      <vt:lpstr>网络结构</vt:lpstr>
      <vt:lpstr>前馈神经网络</vt:lpstr>
      <vt:lpstr>网络结构</vt:lpstr>
      <vt:lpstr>前馈网络</vt:lpstr>
      <vt:lpstr>信息传递过程</vt:lpstr>
      <vt:lpstr>深层前馈神经网络</vt:lpstr>
      <vt:lpstr>通用近似定理</vt:lpstr>
      <vt:lpstr>神经网络的直观理解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参数学习</vt:lpstr>
      <vt:lpstr>PowerPoint Presentation</vt:lpstr>
      <vt:lpstr>PowerPoint Presentation</vt:lpstr>
      <vt:lpstr>PowerPoint Presentation</vt:lpstr>
      <vt:lpstr>神经网络的分类损失函数</vt:lpstr>
      <vt:lpstr>PowerPoint Presentation</vt:lpstr>
      <vt:lpstr>PowerPoint Presentation</vt:lpstr>
      <vt:lpstr>PowerPoint Presentation</vt:lpstr>
      <vt:lpstr>参数学习</vt:lpstr>
      <vt:lpstr>梯度下降</vt:lpstr>
      <vt:lpstr>PowerPoint Presentation</vt:lpstr>
      <vt:lpstr>PowerPoint Presentation</vt:lpstr>
      <vt:lpstr>PowerPoint Presentation</vt:lpstr>
      <vt:lpstr>PowerPoint Presentation</vt:lpstr>
      <vt:lpstr>PowerPoint Presentation</vt:lpstr>
      <vt:lpstr>如何计算梯度？</vt:lpstr>
      <vt:lpstr>反向传播算法</vt:lpstr>
      <vt:lpstr>矩阵微积分</vt:lpstr>
      <vt:lpstr>链式法则</vt:lpstr>
      <vt:lpstr>反向传播算法</vt:lpstr>
      <vt:lpstr>计算</vt:lpstr>
      <vt:lpstr>反向传播算法</vt:lpstr>
      <vt:lpstr>反向传播算法</vt:lpstr>
      <vt:lpstr>PowerPoint Presentation</vt:lpstr>
      <vt:lpstr>反向传播算法 (自动微分的反向模式）</vt:lpstr>
      <vt:lpstr>如何实现？</vt:lpstr>
      <vt:lpstr>深度学习的三个步骤</vt:lpstr>
      <vt:lpstr>Getting started: 30 seconds to Keras</vt:lpstr>
      <vt:lpstr>优化问题</vt:lpstr>
      <vt:lpstr>优化问题</vt:lpstr>
      <vt:lpstr>优化问题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课后练习</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Kang Liu</cp:lastModifiedBy>
  <cp:revision>27</cp:revision>
  <dcterms:created xsi:type="dcterms:W3CDTF">2009-03-19T05:17:53Z</dcterms:created>
  <dcterms:modified xsi:type="dcterms:W3CDTF">2023-11-26T14:56:27Z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792232f4898d480db16e372ec12ecbc5</vt:lpwstr>
  </property>
</Properties>
</file>